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417" r:id="rId2"/>
    <p:sldId id="418" r:id="rId3"/>
    <p:sldId id="434" r:id="rId4"/>
    <p:sldId id="435" r:id="rId5"/>
    <p:sldId id="436" r:id="rId6"/>
    <p:sldId id="419" r:id="rId7"/>
    <p:sldId id="438" r:id="rId8"/>
    <p:sldId id="439" r:id="rId9"/>
    <p:sldId id="441" r:id="rId10"/>
    <p:sldId id="440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21" r:id="rId20"/>
    <p:sldId id="450" r:id="rId21"/>
    <p:sldId id="451" r:id="rId22"/>
    <p:sldId id="452" r:id="rId23"/>
    <p:sldId id="454" r:id="rId24"/>
    <p:sldId id="453" r:id="rId25"/>
    <p:sldId id="455" r:id="rId26"/>
    <p:sldId id="456" r:id="rId27"/>
    <p:sldId id="457" r:id="rId28"/>
    <p:sldId id="458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257" r:id="rId41"/>
    <p:sldId id="344" r:id="rId42"/>
    <p:sldId id="258" r:id="rId43"/>
    <p:sldId id="259" r:id="rId44"/>
    <p:sldId id="369" r:id="rId45"/>
    <p:sldId id="370" r:id="rId46"/>
    <p:sldId id="383" r:id="rId47"/>
    <p:sldId id="324" r:id="rId48"/>
    <p:sldId id="371" r:id="rId49"/>
    <p:sldId id="396" r:id="rId50"/>
    <p:sldId id="397" r:id="rId51"/>
    <p:sldId id="398" r:id="rId52"/>
    <p:sldId id="399" r:id="rId53"/>
    <p:sldId id="400" r:id="rId54"/>
    <p:sldId id="401" r:id="rId55"/>
    <p:sldId id="395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25" r:id="rId68"/>
    <p:sldId id="384" r:id="rId69"/>
    <p:sldId id="402" r:id="rId70"/>
    <p:sldId id="326" r:id="rId71"/>
    <p:sldId id="300" r:id="rId72"/>
    <p:sldId id="301" r:id="rId73"/>
    <p:sldId id="341" r:id="rId74"/>
    <p:sldId id="342" r:id="rId75"/>
    <p:sldId id="343" r:id="rId76"/>
    <p:sldId id="346" r:id="rId77"/>
    <p:sldId id="403" r:id="rId78"/>
    <p:sldId id="404" r:id="rId79"/>
    <p:sldId id="408" r:id="rId80"/>
    <p:sldId id="409" r:id="rId81"/>
    <p:sldId id="411" r:id="rId82"/>
    <p:sldId id="406" r:id="rId83"/>
    <p:sldId id="412" r:id="rId84"/>
    <p:sldId id="413" r:id="rId85"/>
    <p:sldId id="414" r:id="rId86"/>
    <p:sldId id="415" r:id="rId87"/>
    <p:sldId id="416" r:id="rId88"/>
    <p:sldId id="405" r:id="rId89"/>
    <p:sldId id="345" r:id="rId90"/>
    <p:sldId id="350" r:id="rId91"/>
    <p:sldId id="392" r:id="rId92"/>
    <p:sldId id="357" r:id="rId93"/>
    <p:sldId id="358" r:id="rId94"/>
    <p:sldId id="389" r:id="rId95"/>
    <p:sldId id="353" r:id="rId96"/>
    <p:sldId id="355" r:id="rId97"/>
    <p:sldId id="356" r:id="rId98"/>
    <p:sldId id="388" r:id="rId99"/>
    <p:sldId id="359" r:id="rId100"/>
    <p:sldId id="360" r:id="rId101"/>
    <p:sldId id="361" r:id="rId102"/>
    <p:sldId id="393" r:id="rId103"/>
    <p:sldId id="386" r:id="rId104"/>
    <p:sldId id="363" r:id="rId105"/>
    <p:sldId id="390" r:id="rId106"/>
    <p:sldId id="365" r:id="rId107"/>
    <p:sldId id="366" r:id="rId108"/>
    <p:sldId id="368" r:id="rId109"/>
    <p:sldId id="367" r:id="rId110"/>
    <p:sldId id="394" r:id="rId111"/>
    <p:sldId id="387" r:id="rId112"/>
    <p:sldId id="298" r:id="rId113"/>
    <p:sldId id="299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4B4"/>
    <a:srgbClr val="0000FF"/>
    <a:srgbClr val="F14618"/>
    <a:srgbClr val="00863D"/>
    <a:srgbClr val="696969"/>
    <a:srgbClr val="FFC5C5"/>
    <a:srgbClr val="FF8181"/>
    <a:srgbClr val="A0C1E8"/>
    <a:srgbClr val="110B9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84286" autoAdjust="0"/>
  </p:normalViewPr>
  <p:slideViewPr>
    <p:cSldViewPr>
      <p:cViewPr varScale="1">
        <p:scale>
          <a:sx n="88" d="100"/>
          <a:sy n="88" d="100"/>
        </p:scale>
        <p:origin x="-20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5B032-55B1-4006-A823-EFE0BFACD9DF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945EE-80FD-469E-A966-BE1B0300021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Presenting the goals of the thesis:</a:t>
            </a:r>
            <a:br>
              <a:rPr lang="en-US" dirty="0" smtClean="0"/>
            </a:br>
            <a:r>
              <a:rPr lang="en-US" dirty="0" smtClean="0"/>
              <a:t>POSL and performed studies using classic problems as benchmark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Dans ces tableaux</a:t>
            </a:r>
            <a:r>
              <a:rPr lang="fr-FR" baseline="0" noProof="0" dirty="0" smtClean="0"/>
              <a:t> nous montrons un résumé de tout les test qu’on nous avons fait. Pour chaque instance nous avons fait 30 </a:t>
            </a:r>
            <a:r>
              <a:rPr lang="fr-FR" baseline="0" noProof="0" dirty="0" err="1" smtClean="0"/>
              <a:t>runs</a:t>
            </a:r>
            <a:r>
              <a:rPr lang="fr-FR" baseline="0" noProof="0" dirty="0" smtClean="0"/>
              <a:t> sans communication et avec communication en combinant des pourcentages de solveurs communicants et les operateurs 1-1 et 1-N, et nous représentons les meilleurs et les pires résultats; pour montres que dans tout les cas </a:t>
            </a:r>
            <a:r>
              <a:rPr lang="fr-FR" baseline="0" noProof="0" smtClean="0"/>
              <a:t>la communication  </a:t>
            </a:r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business needs to grow, so two alternatives:</a:t>
            </a:r>
          </a:p>
          <a:p>
            <a:r>
              <a:rPr lang="en-US" dirty="0" smtClean="0"/>
              <a:t>1-Building a bigger factory  Creating an algorithm allowing to solve more complex instances (sequential approach)</a:t>
            </a:r>
          </a:p>
          <a:p>
            <a:r>
              <a:rPr lang="en-US" dirty="0" smtClean="0"/>
              <a:t>2-Building more little factories (franchises)  The same algorithm using more computation resources  (parallel approach)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business needs to grow, so two alternatives:</a:t>
            </a:r>
          </a:p>
          <a:p>
            <a:r>
              <a:rPr lang="en-US" dirty="0" smtClean="0"/>
              <a:t>1-Building a bigger factory  Creating an algorithm allowing to solve more complex instances (sequential approach)</a:t>
            </a:r>
          </a:p>
          <a:p>
            <a:r>
              <a:rPr lang="en-US" dirty="0" smtClean="0"/>
              <a:t>2-Building more little factories (franchises)  The same algorithm using more computation resources  (parallel approach)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business needs to grow, so two alternatives:</a:t>
            </a:r>
          </a:p>
          <a:p>
            <a:r>
              <a:rPr lang="en-US" dirty="0" smtClean="0"/>
              <a:t>1-Building a bigger factory  Creating an algorithm allowing to solve more complex instances (sequential approach)</a:t>
            </a:r>
          </a:p>
          <a:p>
            <a:r>
              <a:rPr lang="en-US" dirty="0" smtClean="0"/>
              <a:t>2-Building more little factories (franchises)  The same algorithm using more computation resources  (parallel approach)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business needs to grow, so two alternatives:</a:t>
            </a:r>
          </a:p>
          <a:p>
            <a:r>
              <a:rPr lang="en-US" dirty="0" smtClean="0"/>
              <a:t>1-Building a bigger factory  Creating an algorithm allowing to solve more complex instances (sequential approach)</a:t>
            </a:r>
          </a:p>
          <a:p>
            <a:r>
              <a:rPr lang="en-US" dirty="0" smtClean="0"/>
              <a:t>2-Building more little factories (franchises)  The same algorithm using more computation resources  (parallel approach)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business needs to grow, so two alternatives:</a:t>
            </a:r>
          </a:p>
          <a:p>
            <a:r>
              <a:rPr lang="en-US" dirty="0" smtClean="0"/>
              <a:t>1-Building a bigger factory  Creating an algorithm allowing to solve more complex instances (sequential approach)</a:t>
            </a:r>
          </a:p>
          <a:p>
            <a:r>
              <a:rPr lang="en-US" dirty="0" smtClean="0"/>
              <a:t>2-Building more little factories (franchises)  The same algorithm using more computation resources  (parallel approach)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Presenting the goals of the thesis:</a:t>
            </a:r>
            <a:br>
              <a:rPr lang="en-US" dirty="0" smtClean="0"/>
            </a:br>
            <a:r>
              <a:rPr lang="en-US" dirty="0" smtClean="0"/>
              <a:t>POSL and performed studies using classic problems as benchmark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+ competitors = new version !</a:t>
            </a:r>
          </a:p>
          <a:p>
            <a:r>
              <a:rPr lang="en-US" dirty="0" smtClean="0"/>
              <a:t>The step towards a new version can be (in the best case) changing something in one of the departments (pneumatics, for example)</a:t>
            </a:r>
          </a:p>
          <a:p>
            <a:r>
              <a:rPr lang="en-US" dirty="0" smtClean="0"/>
              <a:t>It implies changing this department in every little factory.</a:t>
            </a:r>
          </a:p>
          <a:p>
            <a:r>
              <a:rPr lang="en-US" dirty="0" smtClean="0"/>
              <a:t>FISRT GOAL of POSL:</a:t>
            </a:r>
          </a:p>
          <a:p>
            <a:r>
              <a:rPr lang="en-US" dirty="0" smtClean="0"/>
              <a:t>It propose creating little factories specialized on a specific part of the car, and then an assembly plant to join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Presenting the goals of the thesis:</a:t>
            </a:r>
            <a:br>
              <a:rPr lang="en-US" dirty="0" smtClean="0"/>
            </a:br>
            <a:r>
              <a:rPr lang="en-US" dirty="0" smtClean="0"/>
              <a:t>POSL and performed studies using classic problems as benchmark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Presenting the goals of the thesis:</a:t>
            </a:r>
            <a:br>
              <a:rPr lang="en-US" dirty="0" smtClean="0"/>
            </a:br>
            <a:r>
              <a:rPr lang="en-US" dirty="0" smtClean="0"/>
              <a:t>POSL and performed studies using classic problems as benchmark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Je crois pas nécessaire</a:t>
            </a:r>
            <a:r>
              <a:rPr lang="fr-FR" baseline="0" noProof="0" dirty="0" smtClean="0"/>
              <a:t> expliquer c’est quoi un problème de satisfaction de contraintes, c’est pour ça que je vais pas m’arrêter sur cette diapositive la.</a:t>
            </a:r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Maintenant</a:t>
            </a:r>
            <a:r>
              <a:rPr lang="fr-FR" baseline="0" noProof="0" dirty="0" smtClean="0"/>
              <a:t> je vous explique comment construire des solveurs avec POSL.</a:t>
            </a:r>
          </a:p>
          <a:p>
            <a:r>
              <a:rPr lang="fr-FR" noProof="0" dirty="0" smtClean="0"/>
              <a:t>POSL permet de construire des solveurs suivant 4 étapes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1- Créer les modules de POSL. Modules</a:t>
            </a:r>
            <a:r>
              <a:rPr lang="fr-FR" baseline="0" dirty="0" smtClean="0"/>
              <a:t> de calcul</a:t>
            </a:r>
            <a:r>
              <a:rPr lang="fr-FR" dirty="0" smtClean="0"/>
              <a:t> (</a:t>
            </a:r>
            <a:r>
              <a:rPr lang="fr-FR" b="1" dirty="0" err="1" smtClean="0"/>
              <a:t>operation</a:t>
            </a:r>
            <a:r>
              <a:rPr lang="fr-FR" b="1" dirty="0" smtClean="0"/>
              <a:t> module</a:t>
            </a:r>
            <a:r>
              <a:rPr lang="fr-FR" b="0" dirty="0" smtClean="0"/>
              <a:t>)</a:t>
            </a:r>
            <a:r>
              <a:rPr lang="fr-FR" dirty="0" smtClean="0"/>
              <a:t> et</a:t>
            </a:r>
            <a:r>
              <a:rPr lang="fr-FR" baseline="0" dirty="0" smtClean="0"/>
              <a:t> modules d’échange d’information</a:t>
            </a:r>
            <a:br>
              <a:rPr lang="fr-FR" baseline="0" dirty="0" smtClean="0"/>
            </a:br>
            <a:r>
              <a:rPr lang="fr-FR" baseline="0" dirty="0" smtClean="0"/>
              <a:t>Je passe </a:t>
            </a:r>
            <a:r>
              <a:rPr lang="fr-FR" b="1" baseline="0" dirty="0" smtClean="0"/>
              <a:t>maintenant à vous expliquer</a:t>
            </a:r>
            <a:r>
              <a:rPr lang="fr-FR" baseline="0" dirty="0" smtClean="0"/>
              <a:t> cette étape.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noProof="0" dirty="0" smtClean="0"/>
              <a:t>Un </a:t>
            </a:r>
            <a:r>
              <a:rPr lang="fr-FR" baseline="0" noProof="0" dirty="0" err="1" smtClean="0"/>
              <a:t>operation</a:t>
            </a:r>
            <a:r>
              <a:rPr lang="fr-FR" baseline="0" noProof="0" dirty="0" smtClean="0"/>
              <a:t> module est une fonction qui reçoit une entrée, puis il exécute un algorithme interne et renvoie une sortie.</a:t>
            </a:r>
          </a:p>
          <a:p>
            <a:r>
              <a:rPr lang="fr-FR" baseline="0" noProof="0" dirty="0" smtClean="0"/>
              <a:t>Dans la figure, un EXEMPLE d’</a:t>
            </a:r>
            <a:r>
              <a:rPr lang="fr-FR" baseline="0" noProof="0" dirty="0" err="1" smtClean="0"/>
              <a:t>operation</a:t>
            </a:r>
            <a:r>
              <a:rPr lang="fr-FR" baseline="0" noProof="0" dirty="0" smtClean="0"/>
              <a:t> module qui reçoit une configuration puis calcule son voisinage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A module de communication est aussi une fonction</a:t>
            </a:r>
            <a:r>
              <a:rPr lang="fr-FR" baseline="0" noProof="0" dirty="0" smtClean="0"/>
              <a:t> </a:t>
            </a:r>
            <a:r>
              <a:rPr lang="fr-FR" noProof="0" dirty="0" smtClean="0"/>
              <a:t>mais qui reçoit</a:t>
            </a:r>
            <a:r>
              <a:rPr lang="fr-FR" baseline="0" noProof="0" dirty="0" smtClean="0"/>
              <a:t> aussi des informations provenant de l</a:t>
            </a:r>
            <a:r>
              <a:rPr lang="en-US" baseline="0" noProof="0" dirty="0" smtClean="0"/>
              <a:t>’</a:t>
            </a:r>
            <a:r>
              <a:rPr lang="en-US" baseline="0" noProof="0" dirty="0" err="1" smtClean="0"/>
              <a:t>exterieur</a:t>
            </a:r>
            <a:r>
              <a:rPr lang="en-US" baseline="0" noProof="0" dirty="0" smtClean="0"/>
              <a:t> </a:t>
            </a:r>
            <a:r>
              <a:rPr lang="fr-FR" baseline="0" noProof="0" dirty="0" smtClean="0"/>
              <a:t>(</a:t>
            </a:r>
            <a:r>
              <a:rPr lang="fr-FR" baseline="0" noProof="0" dirty="0" err="1" smtClean="0"/>
              <a:t>c.a.d</a:t>
            </a:r>
            <a:r>
              <a:rPr lang="fr-FR" baseline="0" noProof="0" dirty="0" smtClean="0"/>
              <a:t>. d’autre solveur)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Maintenant</a:t>
            </a:r>
            <a:r>
              <a:rPr lang="fr-FR" baseline="0" noProof="0" dirty="0" smtClean="0"/>
              <a:t> je vous explique qu’est-ce que c’est un solveur POSL.</a:t>
            </a:r>
          </a:p>
          <a:p>
            <a:r>
              <a:rPr lang="fr-FR" noProof="0" dirty="0" smtClean="0"/>
              <a:t>POSL permet de construire des solveurs suivant différentes étapes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1- L’algorithme est exprimé via une décomposition en modules de calcul. Nous appelons </a:t>
            </a:r>
            <a:r>
              <a:rPr lang="fr-FR" b="1" dirty="0" err="1" smtClean="0"/>
              <a:t>operation</a:t>
            </a:r>
            <a:r>
              <a:rPr lang="fr-FR" b="1" dirty="0" smtClean="0"/>
              <a:t> module</a:t>
            </a:r>
            <a:r>
              <a:rPr lang="fr-FR" dirty="0" smtClean="0"/>
              <a:t> 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morceaux de calcul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2- L’étape suivante consiste à décider quelles sont les types d’informations que l’on souhaite recevoir des autres solveurs. Ces informations sont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encapsulées dans des composants appelés </a:t>
            </a:r>
            <a:r>
              <a:rPr lang="fr-FR" b="1" dirty="0" smtClean="0"/>
              <a:t>open </a:t>
            </a:r>
            <a:r>
              <a:rPr lang="fr-FR" b="1" dirty="0" err="1" smtClean="0"/>
              <a:t>channel</a:t>
            </a:r>
            <a:r>
              <a:rPr lang="fr-FR" dirty="0" smtClean="0"/>
              <a:t>, permettant de transmettre des données entre solveurs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Ici, dans l’exemple</a:t>
            </a:r>
            <a:r>
              <a:rPr lang="fr-FR" baseline="0" noProof="0" dirty="0" smtClean="0"/>
              <a:t>, c’est montré deux solveurs avec des comportements différents : L’operateur V renvoi la sortie de l’open </a:t>
            </a:r>
            <a:r>
              <a:rPr lang="fr-FR" baseline="0" noProof="0" dirty="0" err="1" smtClean="0"/>
              <a:t>channel</a:t>
            </a:r>
            <a:r>
              <a:rPr lang="fr-FR" baseline="0" noProof="0" dirty="0" smtClean="0"/>
              <a:t> si il à reçu quelque chose, ou la sortie du module M2 sinon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4-</a:t>
            </a:r>
            <a:r>
              <a:rPr lang="fr-FR" dirty="0" err="1" smtClean="0"/>
              <a:t>eme</a:t>
            </a:r>
            <a:r>
              <a:rPr lang="fr-FR" dirty="0" smtClean="0"/>
              <a:t> étape :</a:t>
            </a:r>
            <a:r>
              <a:rPr lang="fr-FR" baseline="0" dirty="0" smtClean="0"/>
              <a:t> </a:t>
            </a:r>
            <a:r>
              <a:rPr lang="fr-FR" dirty="0" smtClean="0"/>
              <a:t>Créer les canaux de communication </a:t>
            </a:r>
            <a:r>
              <a:rPr lang="fr-FR" dirty="0" smtClean="0">
                <a:sym typeface="Wingdings" pitchFamily="2" charset="2"/>
              </a:rPr>
              <a:t> connecter</a:t>
            </a:r>
            <a:r>
              <a:rPr lang="fr-FR" baseline="0" dirty="0" smtClean="0">
                <a:sym typeface="Wingdings" pitchFamily="2" charset="2"/>
              </a:rPr>
              <a:t> les solveurs entre eux. Ce qu’on appelle une </a:t>
            </a:r>
            <a:r>
              <a:rPr lang="fr-FR" b="1" dirty="0" smtClean="0"/>
              <a:t>méta-</a:t>
            </a:r>
            <a:r>
              <a:rPr lang="fr-FR" b="1" dirty="0" err="1" smtClean="0"/>
              <a:t>strategy</a:t>
            </a:r>
            <a:endParaRPr lang="fr-FR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Didactically presenting the problem making an analogy with building cars</a:t>
            </a:r>
          </a:p>
          <a:p>
            <a:r>
              <a:rPr lang="en-US" dirty="0" smtClean="0"/>
              <a:t>The business starts as a little factory building rudimentary planes  the simple algorithm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Factory  Language </a:t>
            </a:r>
          </a:p>
          <a:p>
            <a:r>
              <a:rPr lang="en-US" dirty="0" smtClean="0"/>
              <a:t>Problem: Transportation  CSP</a:t>
            </a:r>
          </a:p>
          <a:p>
            <a:r>
              <a:rPr lang="en-US" dirty="0" smtClean="0"/>
              <a:t>Product (solution): Cars  Solvers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Pour l’</a:t>
            </a:r>
            <a:r>
              <a:rPr lang="fr-FR" noProof="0" dirty="0" err="1" smtClean="0"/>
              <a:t>etude</a:t>
            </a:r>
            <a:r>
              <a:rPr lang="fr-FR" noProof="0" dirty="0" smtClean="0"/>
              <a:t> de la communication on utilise une stratégie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multiwalk</a:t>
            </a:r>
            <a:r>
              <a:rPr lang="fr-FR" baseline="0" noProof="0" dirty="0" smtClean="0"/>
              <a:t> </a:t>
            </a:r>
          </a:p>
          <a:p>
            <a:r>
              <a:rPr lang="fr-FR" baseline="0" noProof="0" dirty="0" smtClean="0"/>
              <a:t>Ou touts les solveurs vont </a:t>
            </a:r>
            <a:r>
              <a:rPr lang="fr-FR" baseline="0" noProof="0" dirty="0" err="1" smtClean="0"/>
              <a:t>resoudre</a:t>
            </a:r>
            <a:r>
              <a:rPr lang="fr-FR" baseline="0" noProof="0" dirty="0" smtClean="0"/>
              <a:t> le </a:t>
            </a:r>
            <a:r>
              <a:rPr lang="fr-FR" baseline="0" noProof="0" dirty="0" err="1" smtClean="0"/>
              <a:t>meme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probleme</a:t>
            </a:r>
            <a:r>
              <a:rPr lang="fr-FR" baseline="0" noProof="0" dirty="0" smtClean="0"/>
              <a:t> </a:t>
            </a:r>
          </a:p>
          <a:p>
            <a:r>
              <a:rPr lang="fr-FR" baseline="0" noProof="0" dirty="0" smtClean="0"/>
              <a:t>Et la solution final c’est la solution du </a:t>
            </a:r>
            <a:r>
              <a:rPr lang="fr-FR" baseline="0" noProof="0" dirty="0" err="1" smtClean="0"/>
              <a:t>solver</a:t>
            </a:r>
            <a:r>
              <a:rPr lang="fr-FR" baseline="0" noProof="0" dirty="0" smtClean="0"/>
              <a:t> qui a fini en premier </a:t>
            </a:r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noProof="0" dirty="0" smtClean="0"/>
              <a:t>Dans ces tableaux</a:t>
            </a:r>
            <a:r>
              <a:rPr lang="fr-FR" baseline="0" noProof="0" dirty="0" smtClean="0"/>
              <a:t> nous montrons un résumé de tout les test qu’on nous avons fait. Pour chaque instance nous avons fait 30 </a:t>
            </a:r>
            <a:r>
              <a:rPr lang="fr-FR" baseline="0" noProof="0" dirty="0" err="1" smtClean="0"/>
              <a:t>runs</a:t>
            </a:r>
            <a:r>
              <a:rPr lang="fr-FR" baseline="0" noProof="0" dirty="0" smtClean="0"/>
              <a:t> sans communication et avec communication en combinant des pourcentages de solveurs communicants et les operateurs 1-1 et 1-N, et nous représentons les meilleurs et les pires résultats; pour montres que dans tout les cas la communication apporte un gain significatif </a:t>
            </a:r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45EE-80FD-469E-A966-BE1B0300021E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6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6C514-50C4-4115-9D32-A80F25C8261B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B478B-031E-4048-8618-F81E035D1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3765" y="685800"/>
            <a:ext cx="8516471" cy="1524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18047"/>
            <a:ext cx="9144000" cy="615553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6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rgbClr val="F14618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Parallel Oriented Solver Language</a:t>
            </a:r>
            <a:endParaRPr lang="en-US" sz="3400" b="1" dirty="0">
              <a:solidFill>
                <a:srgbClr val="F14618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34625"/>
            <a:ext cx="9144000" cy="58477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Alejandro REYES </a:t>
            </a:r>
            <a:r>
              <a:rPr lang="fr-FR" sz="3200" b="1" dirty="0" smtClean="0"/>
              <a:t>AMARO</a:t>
            </a:r>
            <a:endParaRPr lang="en-US" sz="3200" b="1" dirty="0"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January 23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, 2017</a:t>
            </a:r>
            <a:endParaRPr lang="en-US" sz="2200" b="1" dirty="0"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1400" y="685800"/>
            <a:ext cx="210955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6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707886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UMR6004 </a:t>
            </a:r>
            <a:r>
              <a:rPr lang="fr-FR" b="1" dirty="0" smtClean="0">
                <a:latin typeface="Bookman Old Style" pitchFamily="18" charset="0"/>
              </a:rPr>
              <a:t>Laboratoire des Sciences du Numérique de Nantes </a:t>
            </a:r>
            <a:r>
              <a:rPr lang="fr-FR" b="1" dirty="0" smtClean="0">
                <a:latin typeface="Bookman Old Style" pitchFamily="18" charset="0"/>
              </a:rPr>
              <a:t>(LS2N</a:t>
            </a:r>
            <a:r>
              <a:rPr lang="fr-FR" b="1" dirty="0" smtClean="0">
                <a:latin typeface="Bookman Old Style" pitchFamily="18" charset="0"/>
              </a:rPr>
              <a:t>) </a:t>
            </a:r>
            <a:r>
              <a:rPr lang="fr-FR" sz="2200" b="1" dirty="0" smtClean="0">
                <a:latin typeface="Bookman Old Style" pitchFamily="18" charset="0"/>
              </a:rPr>
              <a:t>Université </a:t>
            </a:r>
            <a:r>
              <a:rPr lang="fr-FR" sz="2200" b="1" dirty="0" smtClean="0">
                <a:latin typeface="Bookman Old Style" pitchFamily="18" charset="0"/>
              </a:rPr>
              <a:t>de NANTES</a:t>
            </a:r>
            <a:endParaRPr lang="en-US" sz="2200" b="1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3505200"/>
            <a:ext cx="3581400" cy="830997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haroni" pitchFamily="2" charset="-79"/>
                <a:cs typeface="Aharoni" pitchFamily="2" charset="-79"/>
              </a:rPr>
              <a:t>Eric MONFROY</a:t>
            </a:r>
            <a:endParaRPr lang="en-US" sz="24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2200" dirty="0" smtClean="0"/>
              <a:t>Thesis Director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505200"/>
            <a:ext cx="3733800" cy="830997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latin typeface="Aharoni" pitchFamily="2" charset="-79"/>
                <a:cs typeface="Aharoni" pitchFamily="2" charset="-79"/>
              </a:rPr>
              <a:t>Florian</a:t>
            </a:r>
            <a:r>
              <a:rPr lang="en-US" sz="2400" dirty="0" smtClean="0">
                <a:latin typeface="Aharoni" pitchFamily="2" charset="-79"/>
                <a:cs typeface="Aharoni" pitchFamily="2" charset="-79"/>
              </a:rPr>
              <a:t> RICHOUX</a:t>
            </a:r>
          </a:p>
          <a:p>
            <a:pPr algn="r"/>
            <a:r>
              <a:rPr lang="en-US" sz="2200" dirty="0" smtClean="0"/>
              <a:t>Advisor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810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0" name="Picture 9" descr="Ford Motor Co 1.jpg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9000" contrast="12000"/>
          </a:blip>
          <a:stretch>
            <a:fillRect/>
          </a:stretch>
        </p:blipFill>
        <p:spPr>
          <a:xfrm>
            <a:off x="2667000" y="2269541"/>
            <a:ext cx="3886200" cy="29120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95540" y="1523294"/>
            <a:ext cx="1150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tool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686" y="176278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FACTORY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828" y="3034605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224" y="6019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840" y="1981200"/>
            <a:ext cx="8742319" cy="2209800"/>
          </a:xfrm>
          <a:prstGeom prst="rect">
            <a:avLst/>
          </a:prstGeom>
          <a:noFill/>
          <a:ln w="63500">
            <a:noFill/>
          </a:ln>
        </p:spPr>
      </p:pic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uzzO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4457700"/>
            <a:ext cx="1600200" cy="13335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457200" y="4565799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OCh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7532" y="4654401"/>
            <a:ext cx="704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Recevoir une </a:t>
            </a:r>
            <a:r>
              <a:rPr lang="fr-FR" sz="3200" b="1" i="1" dirty="0" smtClean="0"/>
              <a:t>structure</a:t>
            </a:r>
            <a:r>
              <a:rPr lang="fr-FR" sz="3200" b="1" dirty="0" smtClean="0"/>
              <a:t> de décision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05000" y="5769934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--&gt;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67201" y="5771703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#-&gt;</a:t>
            </a:r>
          </a:p>
        </p:txBody>
      </p:sp>
      <p:sp>
        <p:nvSpPr>
          <p:cNvPr id="17" name="Oval 16"/>
          <p:cNvSpPr/>
          <p:nvPr/>
        </p:nvSpPr>
        <p:spPr>
          <a:xfrm>
            <a:off x="805149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19698" y="5726017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19" name="Oval 18"/>
          <p:cNvSpPr/>
          <p:nvPr/>
        </p:nvSpPr>
        <p:spPr>
          <a:xfrm>
            <a:off x="2090451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40250" y="5713464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58565" y="5791200"/>
            <a:ext cx="223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19400" y="5794759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66701" y="2819400"/>
          <a:ext cx="8610599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401"/>
                <a:gridCol w="952498"/>
                <a:gridCol w="1066800"/>
                <a:gridCol w="1371600"/>
                <a:gridCol w="1295400"/>
                <a:gridCol w="1409702"/>
                <a:gridCol w="1219198"/>
              </a:tblGrid>
              <a:tr h="186690">
                <a:tc rowSpan="2">
                  <a:txBody>
                    <a:bodyPr/>
                    <a:lstStyle/>
                    <a:p>
                      <a:pPr algn="ctr"/>
                      <a:r>
                        <a:rPr lang="fr-FR" sz="2200" noProof="0" dirty="0" smtClean="0"/>
                        <a:t>Instance</a:t>
                      </a:r>
                      <a:endParaRPr lang="fr-FR" sz="2200" noProof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Sans</a:t>
                      </a:r>
                      <a:r>
                        <a:rPr lang="en-US" sz="2200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Com.</a:t>
                      </a:r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Avec</a:t>
                      </a:r>
                      <a:r>
                        <a:rPr lang="fr-FR" sz="2200" b="1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Com. (Meilleur)</a:t>
                      </a:r>
                      <a:endParaRPr lang="fr-FR" sz="2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Avec</a:t>
                      </a:r>
                      <a:r>
                        <a:rPr lang="en-US" sz="22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Com. (Pire)</a:t>
                      </a:r>
                      <a:endParaRPr lang="en-US" sz="22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669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0000FF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+mj-lt"/>
                        </a:rPr>
                        <a:t>5 – 3 – 7</a:t>
                      </a:r>
                      <a:endParaRPr 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1,322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0.90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881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1,156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8 – 4 –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1.82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445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1.30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1.46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352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9 – 4 –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6.43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4.33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5.51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736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11 – 7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2.22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1.62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242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16282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/>
              <a:t>Communication 100%, 50% et 25%. Opérateurs  </a:t>
            </a:r>
            <a:r>
              <a:rPr lang="fr-FR" sz="2200" b="1" i="1" dirty="0" smtClean="0"/>
              <a:t>1-1</a:t>
            </a:r>
            <a:r>
              <a:rPr lang="fr-FR" sz="2200" b="1" dirty="0" smtClean="0"/>
              <a:t> et </a:t>
            </a:r>
            <a:r>
              <a:rPr lang="fr-FR" sz="2200" b="1" i="1" dirty="0" smtClean="0"/>
              <a:t>1-N. 40 cœurs </a:t>
            </a:r>
            <a:r>
              <a:rPr lang="fr-FR" sz="2200" b="1" dirty="0" smtClean="0"/>
              <a:t>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66701" y="1764023"/>
          <a:ext cx="8610599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401"/>
                <a:gridCol w="952498"/>
                <a:gridCol w="1066800"/>
                <a:gridCol w="1371600"/>
                <a:gridCol w="1295400"/>
                <a:gridCol w="1409702"/>
                <a:gridCol w="1219198"/>
              </a:tblGrid>
              <a:tr h="186690">
                <a:tc rowSpan="2">
                  <a:txBody>
                    <a:bodyPr/>
                    <a:lstStyle/>
                    <a:p>
                      <a:pPr algn="ctr"/>
                      <a:r>
                        <a:rPr lang="fr-FR" sz="2200" noProof="0" dirty="0" smtClean="0"/>
                        <a:t>Instance</a:t>
                      </a:r>
                      <a:endParaRPr lang="fr-FR" sz="2200" noProof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Sans</a:t>
                      </a:r>
                      <a:r>
                        <a:rPr lang="en-US" sz="2200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Com.</a:t>
                      </a:r>
                      <a:endParaRPr lang="en-US" sz="2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2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Avec</a:t>
                      </a:r>
                      <a:r>
                        <a:rPr lang="fr-FR" sz="2200" b="1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Com. (Meilleur)</a:t>
                      </a:r>
                      <a:endParaRPr lang="fr-FR" sz="2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Avec</a:t>
                      </a:r>
                      <a:r>
                        <a:rPr lang="en-US" sz="22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Com. (Pire)</a:t>
                      </a:r>
                      <a:endParaRPr lang="en-US" sz="22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669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0000FF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spc="-15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none" spc="-15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dirty="0" smtClean="0">
                          <a:solidFill>
                            <a:schemeClr val="tx1"/>
                          </a:solidFill>
                        </a:rPr>
                        <a:t>It.</a:t>
                      </a:r>
                      <a:endParaRPr lang="en-US" sz="2400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+mj-lt"/>
                        </a:rPr>
                        <a:t>5 – 3 – 7</a:t>
                      </a:r>
                      <a:endParaRPr 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1,322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0.90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881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1,156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8 – 4 –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1.82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445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1.30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1.46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352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9 – 4 –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6.43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4.33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5.51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736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11 – 7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2.22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1.62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242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257300" y="4829803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Social </a:t>
            </a:r>
            <a:r>
              <a:rPr lang="fr-FR" sz="2400" b="1" dirty="0" err="1" smtClean="0"/>
              <a:t>Golfers</a:t>
            </a:r>
            <a:r>
              <a:rPr lang="fr-FR" sz="2400" b="1" dirty="0" smtClean="0"/>
              <a:t> 10-10-3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4796168"/>
            <a:ext cx="8382000" cy="18669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1000" y="4796168"/>
            <a:ext cx="8382000" cy="4953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50672" y="4724400"/>
            <a:ext cx="544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Communication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" y="5486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+mj-lt"/>
              </a:rPr>
              <a:t>C</a:t>
            </a:r>
            <a:r>
              <a:rPr lang="fr-FR" sz="2400" b="1" dirty="0" smtClean="0"/>
              <a:t>ertain </a:t>
            </a:r>
            <a:r>
              <a:rPr lang="fr-FR" sz="2400" b="1" dirty="0" smtClean="0">
                <a:solidFill>
                  <a:srgbClr val="F14618"/>
                </a:solidFill>
              </a:rPr>
              <a:t>gain</a:t>
            </a: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+mj-lt"/>
              </a:rPr>
              <a:t>Pourcentage de solveurs </a:t>
            </a:r>
            <a:r>
              <a:rPr lang="fr-FR" sz="2400" b="1" dirty="0" smtClean="0">
                <a:solidFill>
                  <a:srgbClr val="F14618"/>
                </a:solidFill>
                <a:latin typeface="+mj-lt"/>
              </a:rPr>
              <a:t>récepteurs  </a:t>
            </a:r>
            <a:r>
              <a:rPr lang="fr-FR" sz="2400" b="1" dirty="0" smtClean="0">
                <a:latin typeface="+mj-lt"/>
              </a:rPr>
              <a:t>: haut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0744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 smtClean="0"/>
              <a:t>Communication 100%, 50% et 25%. Opérateurs  </a:t>
            </a:r>
            <a:r>
              <a:rPr lang="fr-FR" sz="2200" b="1" i="1" dirty="0" smtClean="0"/>
              <a:t>1-1</a:t>
            </a:r>
            <a:r>
              <a:rPr lang="fr-FR" sz="2200" b="1" dirty="0" smtClean="0"/>
              <a:t> et </a:t>
            </a:r>
            <a:r>
              <a:rPr lang="fr-FR" sz="2200" b="1" i="1" dirty="0" smtClean="0"/>
              <a:t>1-N. 40 cœurs </a:t>
            </a:r>
            <a:r>
              <a:rPr lang="fr-FR" sz="2200" b="1" dirty="0" smtClean="0"/>
              <a:t>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Expérimentation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381000" y="990600"/>
            <a:ext cx="8382000" cy="5105400"/>
            <a:chOff x="381000" y="838200"/>
            <a:chExt cx="8382000" cy="5105400"/>
          </a:xfrm>
        </p:grpSpPr>
        <p:sp>
          <p:nvSpPr>
            <p:cNvPr id="10" name="Rectangle 9"/>
            <p:cNvSpPr/>
            <p:nvPr/>
          </p:nvSpPr>
          <p:spPr>
            <a:xfrm>
              <a:off x="381000" y="838200"/>
              <a:ext cx="8382000" cy="5105400"/>
            </a:xfrm>
            <a:prstGeom prst="rect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838200"/>
              <a:ext cx="8382000" cy="762000"/>
            </a:xfrm>
            <a:prstGeom prst="rect">
              <a:avLst/>
            </a:prstGeom>
            <a:solidFill>
              <a:srgbClr val="F14618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50672" y="838200"/>
              <a:ext cx="5442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 smtClean="0">
                  <a:solidFill>
                    <a:schemeClr val="bg1"/>
                  </a:solidFill>
                </a:rPr>
                <a:t>Problèmes cibles </a:t>
              </a:r>
              <a:endParaRPr lang="fr-FR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9050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dirty="0" smtClean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fr-FR" sz="3200" b="1" dirty="0" err="1" smtClean="0">
                <a:solidFill>
                  <a:schemeClr val="bg1">
                    <a:lumMod val="65000"/>
                  </a:schemeClr>
                </a:solidFill>
              </a:rPr>
              <a:t>Golfers</a:t>
            </a:r>
            <a:endParaRPr lang="fr-FR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Blip>
                <a:blip r:embed="rId3"/>
              </a:buBlip>
            </a:pPr>
            <a:r>
              <a:rPr lang="fr-FR" sz="3200" b="1" u="sng" dirty="0" smtClean="0"/>
              <a:t>Costas </a:t>
            </a:r>
            <a:r>
              <a:rPr lang="fr-FR" sz="3200" b="1" u="sng" dirty="0" err="1" smtClean="0"/>
              <a:t>Array</a:t>
            </a:r>
            <a:endParaRPr lang="fr-FR" sz="32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05200" y="1905000"/>
            <a:ext cx="518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Placer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fr-FR" sz="2800" b="1" dirty="0" smtClean="0"/>
              <a:t> </a:t>
            </a:r>
            <a:r>
              <a:rPr lang="fr-FR" sz="2800" b="1" i="1" dirty="0" smtClean="0">
                <a:solidFill>
                  <a:srgbClr val="FF0000"/>
                </a:solidFill>
              </a:rPr>
              <a:t>marques</a:t>
            </a:r>
            <a:r>
              <a:rPr lang="fr-FR" sz="2800" b="1" dirty="0" smtClean="0"/>
              <a:t> dans une matrice (grille) de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n × n</a:t>
            </a:r>
            <a:r>
              <a:rPr lang="fr-FR" sz="2800" b="1" dirty="0" smtClean="0"/>
              <a:t> :</a:t>
            </a:r>
          </a:p>
          <a:p>
            <a:pPr marL="396875" indent="-396875">
              <a:buFont typeface="+mj-lt"/>
              <a:buAutoNum type="arabicPeriod"/>
            </a:pPr>
            <a:r>
              <a:rPr lang="fr-FR" sz="2800" b="1" dirty="0" smtClean="0"/>
              <a:t>Exactement une </a:t>
            </a:r>
            <a:r>
              <a:rPr lang="fr-FR" sz="2800" b="1" i="1" dirty="0" smtClean="0">
                <a:solidFill>
                  <a:srgbClr val="FF0000"/>
                </a:solidFill>
              </a:rPr>
              <a:t>marque</a:t>
            </a:r>
            <a:r>
              <a:rPr lang="fr-FR" sz="2800" b="1" dirty="0" smtClean="0"/>
              <a:t> par ligne et par colonne, </a:t>
            </a:r>
          </a:p>
          <a:p>
            <a:pPr marL="396875" indent="-396875">
              <a:buFont typeface="+mj-lt"/>
              <a:buAutoNum type="arabicPeriod"/>
            </a:pPr>
            <a:r>
              <a:rPr lang="fr-FR" sz="2800" b="1" dirty="0" smtClean="0"/>
              <a:t>Les </a:t>
            </a:r>
            <a:r>
              <a:rPr lang="fr-FR" sz="2800" b="1" i="1" dirty="0" smtClean="0">
                <a:solidFill>
                  <a:srgbClr val="FF0000"/>
                </a:solidFill>
              </a:rPr>
              <a:t>vecteurs</a:t>
            </a:r>
            <a:r>
              <a:rPr lang="fr-FR" sz="2800" b="1" dirty="0" smtClean="0"/>
              <a:t> reliant chaque couple de marques  doivent tous être différents.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82297" y="914399"/>
            <a:ext cx="5379406" cy="1905000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6858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Génération de configuration </a:t>
            </a:r>
            <a:r>
              <a:rPr lang="fr-FR" sz="3200" b="1" dirty="0" smtClean="0">
                <a:latin typeface="Cooper Std Black" pitchFamily="18" charset="0"/>
              </a:rPr>
              <a:t>I</a:t>
            </a:r>
            <a:r>
              <a:rPr lang="fr-FR" sz="3200" b="1" dirty="0" smtClean="0"/>
              <a:t>nitiale</a:t>
            </a: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6576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85800" y="34435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R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36062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i="1" dirty="0" smtClean="0">
                <a:latin typeface="Cooper Std Black" pitchFamily="18" charset="0"/>
              </a:rPr>
              <a:t>R</a:t>
            </a:r>
            <a:r>
              <a:rPr lang="fr-FR" sz="3200" b="1" i="1" dirty="0" smtClean="0"/>
              <a:t>eset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3434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685800" y="41293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5000" y="42920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Calcul du </a:t>
            </a:r>
            <a:r>
              <a:rPr lang="fr-FR" sz="3200" b="1" dirty="0" smtClean="0">
                <a:latin typeface="Cooper Std Black" pitchFamily="18" charset="0"/>
              </a:rPr>
              <a:t>V</a:t>
            </a:r>
            <a:r>
              <a:rPr lang="fr-FR" sz="3200" b="1" dirty="0" smtClean="0"/>
              <a:t>oisinage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0292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685800" y="48151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5000" y="49778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>
                <a:latin typeface="Cooper Std Black" pitchFamily="18" charset="0"/>
              </a:rPr>
              <a:t>S</a:t>
            </a:r>
            <a:r>
              <a:rPr lang="fr-FR" sz="3200" b="1" dirty="0" smtClean="0"/>
              <a:t>élection de la nouvelle configuration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70102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685800" y="5487016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5000" y="5649648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fr-FR" sz="3200" b="1" dirty="0" smtClean="0"/>
              <a:t>Critère d’</a:t>
            </a:r>
            <a:r>
              <a:rPr lang="fr-FR" sz="3200" b="1" dirty="0" smtClean="0">
                <a:latin typeface="Cooper Std Black" pitchFamily="18" charset="0"/>
              </a:rPr>
              <a:t>A</a:t>
            </a:r>
            <a:r>
              <a:rPr lang="fr-FR" sz="3200" b="1" dirty="0" smtClean="0"/>
              <a:t>cceptation de la nouvelle configuration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6065" y="1143000"/>
            <a:ext cx="8391870" cy="2971800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5" name="Picture 4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1816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0" y="5001261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First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077461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Première-meilleure configuration</a:t>
            </a: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529468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09600" y="4315461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4425329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du meilleur candidat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0839" y="2057400"/>
            <a:ext cx="8742322" cy="1912498"/>
          </a:xfrm>
          <a:prstGeom prst="rect">
            <a:avLst/>
          </a:prstGeom>
          <a:noFill/>
          <a:ln w="63500">
            <a:noFill/>
          </a:ln>
        </p:spPr>
      </p:pic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(A)</a:t>
            </a:r>
            <a:endParaRPr lang="fr-FR" sz="32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224" y="6019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9" name="Picture 18" descr="PuzzO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4457700"/>
            <a:ext cx="1600200" cy="13335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457200" y="4565799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OCh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7532" y="4654401"/>
            <a:ext cx="704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Recevoir une configuration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000" y="5769934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--&gt;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7201" y="5771703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#-&gt;</a:t>
            </a:r>
          </a:p>
        </p:txBody>
      </p:sp>
      <p:sp>
        <p:nvSpPr>
          <p:cNvPr id="33" name="Oval 32"/>
          <p:cNvSpPr/>
          <p:nvPr/>
        </p:nvSpPr>
        <p:spPr>
          <a:xfrm>
            <a:off x="805149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9698" y="5726017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35" name="Oval 34"/>
          <p:cNvSpPr/>
          <p:nvPr/>
        </p:nvSpPr>
        <p:spPr>
          <a:xfrm>
            <a:off x="2090451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40250" y="5713464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58565" y="5791200"/>
            <a:ext cx="223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19400" y="5794759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(B)</a:t>
            </a:r>
            <a:endParaRPr lang="fr-FR" sz="32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0839" y="2057400"/>
            <a:ext cx="8742322" cy="1912498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19" name="Picture 18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224" y="6019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2" name="Picture 21" descr="PuzzO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4457700"/>
            <a:ext cx="1600200" cy="13335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457200" y="4565799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OCh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47532" y="4654401"/>
            <a:ext cx="704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Recevoir une configuration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05000" y="5769934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--&gt;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7201" y="5771703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#-&gt;</a:t>
            </a:r>
          </a:p>
        </p:txBody>
      </p:sp>
      <p:sp>
        <p:nvSpPr>
          <p:cNvPr id="34" name="Oval 33"/>
          <p:cNvSpPr/>
          <p:nvPr/>
        </p:nvSpPr>
        <p:spPr>
          <a:xfrm>
            <a:off x="805149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9698" y="5726017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36" name="Oval 35"/>
          <p:cNvSpPr/>
          <p:nvPr/>
        </p:nvSpPr>
        <p:spPr>
          <a:xfrm>
            <a:off x="2090451" y="571500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40250" y="5713464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158565" y="5791200"/>
            <a:ext cx="223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19400" y="5794759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1 à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447800" y="3764280"/>
          <a:ext cx="6248400" cy="2255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253"/>
                <a:gridCol w="1351006"/>
                <a:gridCol w="1097692"/>
                <a:gridCol w="1351006"/>
                <a:gridCol w="1435443"/>
              </a:tblGrid>
              <a:tr h="18669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Stratégie A</a:t>
                      </a:r>
                      <a:endParaRPr lang="fr-FR" sz="20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Stratégie B</a:t>
                      </a:r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Type de</a:t>
                      </a:r>
                      <a:r>
                        <a:rPr lang="en-US" sz="2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Comm.</a:t>
                      </a:r>
                      <a:endParaRPr lang="en-US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0.80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10,324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15,427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11,948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10,995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19,007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15,086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17,473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12,847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019300" y="1752600"/>
          <a:ext cx="5105401" cy="1249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4880"/>
                <a:gridCol w="1303507"/>
                <a:gridCol w="1303507"/>
                <a:gridCol w="1303507"/>
              </a:tblGrid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Temps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Iterations</a:t>
                      </a:r>
                      <a:r>
                        <a:rPr lang="en-US" sz="2800" dirty="0" smtClean="0"/>
                        <a:t>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/>
                        <a:t>Cœurs</a:t>
                      </a:r>
                      <a:r>
                        <a:rPr lang="fr-FR" sz="2000" baseline="0" noProof="0" dirty="0" smtClean="0"/>
                        <a:t> </a:t>
                      </a:r>
                      <a:endParaRPr lang="fr-FR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/>
                        <a:t>% réussi</a:t>
                      </a:r>
                      <a:endParaRPr lang="fr-FR" sz="2000" noProof="0" dirty="0"/>
                    </a:p>
                  </a:txBody>
                  <a:tcPr anchor="ctr"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2.24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35,299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48.5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1.44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24,041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57300" y="3016101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Costas </a:t>
            </a:r>
            <a:r>
              <a:rPr lang="fr-FR" sz="2400" b="1" dirty="0" err="1" smtClean="0"/>
              <a:t>Array</a:t>
            </a:r>
            <a:r>
              <a:rPr lang="fr-FR" sz="2400" b="1" dirty="0" smtClean="0"/>
              <a:t> 17 (sans communication)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7300" y="60198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Costas </a:t>
            </a:r>
            <a:r>
              <a:rPr lang="fr-FR" sz="2400" b="1" dirty="0" err="1" smtClean="0"/>
              <a:t>Array</a:t>
            </a:r>
            <a:r>
              <a:rPr lang="fr-FR" sz="2400" b="1" dirty="0" smtClean="0"/>
              <a:t> 17 (avec communication, 20 cœurs)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447800" y="2769215"/>
          <a:ext cx="6248400" cy="2255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253"/>
                <a:gridCol w="1351006"/>
                <a:gridCol w="1097692"/>
                <a:gridCol w="1351006"/>
                <a:gridCol w="1435443"/>
              </a:tblGrid>
              <a:tr h="18669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Stratégie A</a:t>
                      </a:r>
                      <a:endParaRPr lang="fr-FR" sz="20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Stratégie B</a:t>
                      </a:r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Type de</a:t>
                      </a:r>
                      <a:r>
                        <a:rPr lang="en-US" sz="2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Comm.</a:t>
                      </a:r>
                      <a:endParaRPr lang="en-US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0.80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10,324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15,427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11,948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10,995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19,007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15,086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17,473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12,847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57300" y="502473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Costas </a:t>
            </a:r>
            <a:r>
              <a:rPr lang="fr-FR" sz="2400" b="1" dirty="0" err="1" smtClean="0"/>
              <a:t>Array</a:t>
            </a:r>
            <a:r>
              <a:rPr lang="fr-FR" sz="2400" b="1" dirty="0" smtClean="0"/>
              <a:t> 17 (avec communication, 20 cœurs)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810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540" y="1523294"/>
            <a:ext cx="1150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tool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686" y="176278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FACTORY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828" y="1883230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4261" y="3886200"/>
            <a:ext cx="3880139" cy="2460916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7032174" y="3124200"/>
            <a:ext cx="1599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product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7316" y="3374572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CARS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7300" y="464373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Social </a:t>
            </a:r>
            <a:r>
              <a:rPr lang="fr-FR" sz="2400" b="1" dirty="0" err="1" smtClean="0"/>
              <a:t>Golfers</a:t>
            </a:r>
            <a:r>
              <a:rPr lang="fr-FR" sz="2400" b="1" dirty="0" smtClean="0"/>
              <a:t> 10-10-3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4533900"/>
            <a:ext cx="8382000" cy="20955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1000" y="4533900"/>
            <a:ext cx="8382000" cy="4953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50672" y="4462132"/>
            <a:ext cx="544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Communication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5181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+mj-lt"/>
              </a:rPr>
              <a:t>C</a:t>
            </a:r>
            <a:r>
              <a:rPr lang="fr-FR" sz="2400" b="1" dirty="0" smtClean="0"/>
              <a:t>ertain </a:t>
            </a:r>
            <a:r>
              <a:rPr lang="fr-FR" sz="2400" b="1" dirty="0" smtClean="0">
                <a:solidFill>
                  <a:srgbClr val="F14618"/>
                </a:solidFill>
              </a:rPr>
              <a:t>gain</a:t>
            </a: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+mj-lt"/>
              </a:rPr>
              <a:t>Pourcentage de solveurs </a:t>
            </a:r>
            <a:r>
              <a:rPr lang="fr-FR" sz="2400" b="1" dirty="0" smtClean="0">
                <a:solidFill>
                  <a:srgbClr val="F14618"/>
                </a:solidFill>
                <a:latin typeface="+mj-lt"/>
              </a:rPr>
              <a:t>récepteurs  </a:t>
            </a:r>
            <a:r>
              <a:rPr lang="fr-FR" sz="2400" b="1" dirty="0" smtClean="0">
                <a:latin typeface="+mj-lt"/>
              </a:rPr>
              <a:t>: haut</a:t>
            </a:r>
            <a:endParaRPr lang="fr-FR" sz="2400" b="1" dirty="0" smtClean="0">
              <a:solidFill>
                <a:srgbClr val="F14618"/>
              </a:solidFill>
            </a:endParaRP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/>
              <a:t>A plus performante que B </a:t>
            </a:r>
            <a:r>
              <a:rPr lang="fr-FR" sz="2400" b="1" dirty="0" smtClean="0">
                <a:sym typeface="Wingdings" pitchFamily="2" charset="2"/>
              </a:rPr>
              <a:t> </a:t>
            </a:r>
            <a:r>
              <a:rPr lang="fr-FR" sz="2400" b="1" dirty="0" smtClean="0">
                <a:solidFill>
                  <a:srgbClr val="F14618"/>
                </a:solidFill>
                <a:sym typeface="Wingdings" pitchFamily="2" charset="2"/>
              </a:rPr>
              <a:t>Reset</a:t>
            </a:r>
            <a:endParaRPr lang="fr-FR" sz="2400" b="1" dirty="0" smtClean="0">
              <a:solidFill>
                <a:srgbClr val="F14618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447800" y="1828800"/>
          <a:ext cx="6248400" cy="2255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253"/>
                <a:gridCol w="1351006"/>
                <a:gridCol w="1097692"/>
                <a:gridCol w="1351006"/>
                <a:gridCol w="1435443"/>
              </a:tblGrid>
              <a:tr h="18669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Stratégie A</a:t>
                      </a:r>
                      <a:endParaRPr lang="fr-FR" sz="20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Stratégie B</a:t>
                      </a:r>
                      <a:endParaRPr lang="fr-FR" sz="20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Type de</a:t>
                      </a:r>
                      <a:r>
                        <a:rPr lang="en-US" sz="2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Comm.</a:t>
                      </a:r>
                      <a:endParaRPr lang="en-US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0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0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0.80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10,324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15,427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11,948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10,995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1)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19,007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15,086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1.34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17,473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12,847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100%</a:t>
                      </a:r>
                      <a:r>
                        <a:rPr lang="en-US" b="1" baseline="0" dirty="0" smtClean="0"/>
                        <a:t> (1 à N)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Etude de la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Expérimentation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381000" y="990600"/>
            <a:ext cx="8382000" cy="5105400"/>
            <a:chOff x="381000" y="838200"/>
            <a:chExt cx="8382000" cy="5105400"/>
          </a:xfrm>
        </p:grpSpPr>
        <p:sp>
          <p:nvSpPr>
            <p:cNvPr id="10" name="Rectangle 9"/>
            <p:cNvSpPr/>
            <p:nvPr/>
          </p:nvSpPr>
          <p:spPr>
            <a:xfrm>
              <a:off x="381000" y="838200"/>
              <a:ext cx="8382000" cy="5105400"/>
            </a:xfrm>
            <a:prstGeom prst="rect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838200"/>
              <a:ext cx="8382000" cy="762000"/>
            </a:xfrm>
            <a:prstGeom prst="rect">
              <a:avLst/>
            </a:prstGeom>
            <a:solidFill>
              <a:srgbClr val="F14618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50672" y="838200"/>
              <a:ext cx="5442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 smtClean="0">
                  <a:solidFill>
                    <a:schemeClr val="bg1"/>
                  </a:solidFill>
                </a:rPr>
                <a:t>Problèmes cibles </a:t>
              </a:r>
              <a:endParaRPr lang="fr-FR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905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dirty="0" smtClean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fr-FR" sz="3200" b="1" dirty="0" err="1" smtClean="0">
                <a:solidFill>
                  <a:schemeClr val="bg1">
                    <a:lumMod val="65000"/>
                  </a:schemeClr>
                </a:solidFill>
              </a:rPr>
              <a:t>Golfers</a:t>
            </a:r>
            <a:endParaRPr lang="fr-FR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>
                <a:solidFill>
                  <a:schemeClr val="bg1">
                    <a:lumMod val="65000"/>
                  </a:schemeClr>
                </a:solidFill>
              </a:rPr>
              <a:t>Costas </a:t>
            </a:r>
            <a:r>
              <a:rPr lang="fr-FR" sz="3200" b="1" dirty="0" err="1" smtClean="0">
                <a:solidFill>
                  <a:schemeClr val="bg1">
                    <a:lumMod val="65000"/>
                  </a:schemeClr>
                </a:solidFill>
              </a:rPr>
              <a:t>Array</a:t>
            </a:r>
            <a:endParaRPr lang="fr-FR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Blip>
                <a:blip r:embed="rId3"/>
              </a:buBlip>
            </a:pPr>
            <a:r>
              <a:rPr lang="fr-FR" sz="3200" b="1" u="sng" dirty="0" smtClean="0"/>
              <a:t>N-Queens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5200" y="1905000"/>
            <a:ext cx="518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Placer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fr-FR" sz="2800" b="1" dirty="0" smtClean="0"/>
              <a:t> </a:t>
            </a:r>
            <a:r>
              <a:rPr lang="fr-FR" sz="2800" b="1" dirty="0" smtClean="0">
                <a:solidFill>
                  <a:srgbClr val="C00000"/>
                </a:solidFill>
              </a:rPr>
              <a:t>reines</a:t>
            </a:r>
            <a:r>
              <a:rPr lang="fr-FR" sz="2800" b="1" dirty="0" smtClean="0"/>
              <a:t> sur un échiquier :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b="1" dirty="0" smtClean="0"/>
              <a:t>Aucune d’entre elles peut frapper toutes les autres en un seul mouvement.   </a:t>
            </a:r>
          </a:p>
          <a:p>
            <a:endParaRPr lang="fr-FR" sz="2800" b="1" dirty="0" smtClean="0"/>
          </a:p>
          <a:p>
            <a:endParaRPr lang="fr-FR" sz="2800" b="1" dirty="0" smtClean="0"/>
          </a:p>
          <a:p>
            <a:endParaRPr lang="fr-FR" sz="28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Conclusions 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790182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fr-FR" sz="3200" b="1" u="sng" dirty="0" smtClean="0">
                <a:solidFill>
                  <a:srgbClr val="F14618"/>
                </a:solidFill>
              </a:rPr>
              <a:t>Communication</a:t>
            </a:r>
            <a:r>
              <a:rPr lang="fr-FR" sz="3200" b="1" dirty="0" smtClean="0">
                <a:solidFill>
                  <a:srgbClr val="F14618"/>
                </a:solidFill>
              </a:rPr>
              <a:t> </a:t>
            </a:r>
            <a:r>
              <a:rPr lang="fr-FR" sz="3200" b="1" dirty="0" smtClean="0"/>
              <a:t>joue un rôle </a:t>
            </a:r>
            <a:r>
              <a:rPr lang="fr-FR" sz="3200" b="1" dirty="0" smtClean="0">
                <a:solidFill>
                  <a:srgbClr val="F14618"/>
                </a:solidFill>
              </a:rPr>
              <a:t>essentiel </a:t>
            </a:r>
          </a:p>
          <a:p>
            <a:pPr marL="457200" indent="-457200">
              <a:buBlip>
                <a:blip r:embed="rId2"/>
              </a:buBlip>
            </a:pPr>
            <a:r>
              <a:rPr lang="fr-FR" sz="3200" b="1" u="sng" dirty="0" smtClean="0">
                <a:solidFill>
                  <a:srgbClr val="F14618"/>
                </a:solidFill>
              </a:rPr>
              <a:t>Facile et rapide</a:t>
            </a:r>
            <a:r>
              <a:rPr lang="fr-FR" sz="3200" b="1" dirty="0" smtClean="0">
                <a:solidFill>
                  <a:srgbClr val="F14618"/>
                </a:solidFill>
              </a:rPr>
              <a:t> </a:t>
            </a:r>
            <a:r>
              <a:rPr lang="fr-FR" sz="3200" b="1" dirty="0" smtClean="0"/>
              <a:t>implémenter et étudier </a:t>
            </a:r>
            <a:endParaRPr lang="fr-FR" sz="3200" b="1" dirty="0" smtClean="0">
              <a:solidFill>
                <a:srgbClr val="F1461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713306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Possibilité d’implémenter différentes </a:t>
            </a:r>
          </a:p>
          <a:p>
            <a:pPr algn="ctr"/>
            <a:r>
              <a:rPr lang="fr-FR" sz="3200" b="1" dirty="0" smtClean="0">
                <a:solidFill>
                  <a:srgbClr val="F14618"/>
                </a:solidFill>
              </a:rPr>
              <a:t>stratégies de communication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824407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u="sng" dirty="0" smtClean="0"/>
              <a:t>PREMIERS RÉSULTATS </a:t>
            </a:r>
          </a:p>
        </p:txBody>
      </p:sp>
      <p:grpSp>
        <p:nvGrpSpPr>
          <p:cNvPr id="21" name="Group 36"/>
          <p:cNvGrpSpPr/>
          <p:nvPr/>
        </p:nvGrpSpPr>
        <p:grpSpPr>
          <a:xfrm>
            <a:off x="1453502" y="973600"/>
            <a:ext cx="6236996" cy="1007600"/>
            <a:chOff x="-902996" y="3672114"/>
            <a:chExt cx="10287000" cy="1661886"/>
          </a:xfrm>
        </p:grpSpPr>
        <p:sp>
          <p:nvSpPr>
            <p:cNvPr id="22" name="TextBox 21"/>
            <p:cNvSpPr txBox="1"/>
            <p:nvPr/>
          </p:nvSpPr>
          <p:spPr>
            <a:xfrm>
              <a:off x="2849993" y="3672114"/>
              <a:ext cx="2788486" cy="8629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400" dirty="0" smtClean="0">
                  <a:solidFill>
                    <a:srgbClr val="B52F0B"/>
                  </a:solidFill>
                  <a:latin typeface="Cooper Black" pitchFamily="18" charset="0"/>
                </a:rPr>
                <a:t>P.O.S.L.</a:t>
              </a:r>
              <a:endParaRPr lang="en-US" sz="34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786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00825" y="4724400"/>
              <a:ext cx="1305355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s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olver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694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50404" y="4724400"/>
              <a:ext cx="1917051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l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anguage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6878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53737" y="4724400"/>
              <a:ext cx="1835089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o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riented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-902996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457199" y="4724400"/>
              <a:ext cx="1669474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p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arallel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-674396" y="4495800"/>
              <a:ext cx="9829800" cy="1588"/>
            </a:xfrm>
            <a:prstGeom prst="line">
              <a:avLst/>
            </a:prstGeom>
            <a:ln w="22225">
              <a:solidFill>
                <a:srgbClr val="B52F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Travaux futurs  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631990"/>
            <a:ext cx="8686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Blip>
                <a:blip r:embed="rId2"/>
              </a:buBlip>
            </a:pPr>
            <a:r>
              <a:rPr lang="fr-FR" sz="3200" b="1" dirty="0" smtClean="0"/>
              <a:t>Enrichir le langage en proposant :</a:t>
            </a:r>
            <a:endParaRPr lang="en-US" sz="3200" b="1" dirty="0" smtClean="0">
              <a:solidFill>
                <a:srgbClr val="F14618"/>
              </a:solidFill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fr-FR" sz="2800" b="1" dirty="0" smtClean="0"/>
              <a:t>Des nouveaux </a:t>
            </a:r>
            <a:r>
              <a:rPr lang="fr-FR" sz="2800" b="1" i="1" dirty="0" err="1" smtClean="0">
                <a:solidFill>
                  <a:srgbClr val="F14618"/>
                </a:solidFill>
              </a:rPr>
              <a:t>operation</a:t>
            </a:r>
            <a:r>
              <a:rPr lang="fr-FR" sz="2800" b="1" i="1" dirty="0" smtClean="0">
                <a:solidFill>
                  <a:srgbClr val="F14618"/>
                </a:solidFill>
              </a:rPr>
              <a:t> modules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fr-FR" sz="2800" b="1" dirty="0" smtClean="0"/>
              <a:t>Des nouveaux operateurs : </a:t>
            </a:r>
            <a:r>
              <a:rPr lang="fr-FR" sz="2800" b="1" i="1" dirty="0" smtClean="0">
                <a:solidFill>
                  <a:srgbClr val="F14618"/>
                </a:solidFill>
              </a:rPr>
              <a:t>computation </a:t>
            </a:r>
            <a:r>
              <a:rPr lang="fr-FR" sz="2800" b="1" i="1" dirty="0" err="1" smtClean="0">
                <a:solidFill>
                  <a:srgbClr val="F14618"/>
                </a:solidFill>
              </a:rPr>
              <a:t>strategy</a:t>
            </a:r>
            <a:endParaRPr lang="fr-FR" sz="2800" b="1" i="1" dirty="0" smtClean="0">
              <a:solidFill>
                <a:srgbClr val="F14618"/>
              </a:solidFill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fr-FR" sz="2800" b="1" dirty="0" smtClean="0"/>
              <a:t>Améliorer le langage de </a:t>
            </a:r>
            <a:r>
              <a:rPr lang="fr-FR" sz="2800" b="1" dirty="0" smtClean="0">
                <a:solidFill>
                  <a:srgbClr val="F14618"/>
                </a:solidFill>
              </a:rPr>
              <a:t>définition du solveur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fr-FR" sz="2800" b="1" dirty="0" smtClean="0"/>
              <a:t>Elargir le langage des </a:t>
            </a:r>
            <a:r>
              <a:rPr lang="fr-FR" sz="2800" b="1" dirty="0" smtClean="0">
                <a:solidFill>
                  <a:srgbClr val="F14618"/>
                </a:solidFill>
              </a:rPr>
              <a:t>opérateurs </a:t>
            </a:r>
            <a:r>
              <a:rPr lang="fr-FR" sz="2800" b="1" dirty="0" smtClean="0"/>
              <a:t>de</a:t>
            </a:r>
            <a:r>
              <a:rPr lang="fr-FR" sz="2800" b="1" dirty="0" smtClean="0">
                <a:solidFill>
                  <a:srgbClr val="F14618"/>
                </a:solidFill>
              </a:rPr>
              <a:t> communication</a:t>
            </a:r>
            <a:endParaRPr lang="fr-FR" sz="2800" i="1" dirty="0" smtClean="0"/>
          </a:p>
          <a:p>
            <a:pPr marL="914400" lvl="1" indent="-457200"/>
            <a:endParaRPr lang="fr-FR" sz="2600" b="1" dirty="0" smtClean="0"/>
          </a:p>
          <a:p>
            <a:pPr marL="457200" indent="-457200">
              <a:buBlip>
                <a:blip r:embed="rId2"/>
              </a:buBlip>
            </a:pPr>
            <a:r>
              <a:rPr lang="fr-FR" sz="3200" b="1" dirty="0" smtClean="0"/>
              <a:t>Nouvelles </a:t>
            </a:r>
            <a:r>
              <a:rPr lang="fr-FR" sz="3200" b="1" dirty="0" smtClean="0">
                <a:solidFill>
                  <a:srgbClr val="F14618"/>
                </a:solidFill>
              </a:rPr>
              <a:t>stratégies de communication</a:t>
            </a:r>
            <a:r>
              <a:rPr lang="fr-FR" sz="3200" b="1" dirty="0" smtClean="0"/>
              <a:t> </a:t>
            </a:r>
            <a:br>
              <a:rPr lang="fr-FR" sz="3200" b="1" dirty="0" smtClean="0"/>
            </a:br>
            <a:r>
              <a:rPr lang="fr-FR" sz="3200" b="1" dirty="0" smtClean="0"/>
              <a:t>(type d’information a communiquer)</a:t>
            </a:r>
            <a:endParaRPr lang="fr-FR" sz="3200" b="1" dirty="0" smtClean="0">
              <a:solidFill>
                <a:srgbClr val="F1461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810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540" y="1523294"/>
            <a:ext cx="1150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tool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686" y="176278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FACTORY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828" y="1883230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54261" y="3886200"/>
            <a:ext cx="3880139" cy="2460916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7032174" y="3124200"/>
            <a:ext cx="1599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product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7316" y="3374572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CARS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6942" y="4700081"/>
            <a:ext cx="4419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SOLVERS</a:t>
            </a:r>
            <a:endParaRPr lang="en-US" sz="55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810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540" y="1523294"/>
            <a:ext cx="1150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tool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686" y="176278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FACTORY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828" y="1883230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2174" y="3124200"/>
            <a:ext cx="1599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product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7316" y="3374572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CARS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3633281"/>
            <a:ext cx="4419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SOLVERS</a:t>
            </a:r>
            <a:endParaRPr lang="en-US" sz="55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62800" y="-838200"/>
            <a:ext cx="1447800" cy="624786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40000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86" y="555172"/>
            <a:ext cx="1447800" cy="1169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E6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7000" b="1" dirty="0" smtClean="0">
              <a:solidFill>
                <a:srgbClr val="E6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267" y="500036"/>
            <a:ext cx="311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GROWTH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44" y="838200"/>
            <a:ext cx="52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TWO ALTERNATIVES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" name="Picture 17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590800"/>
            <a:ext cx="2667000" cy="1998472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5486400" y="3048000"/>
            <a:ext cx="1524000" cy="12192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76800" y="35814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2600" y="3124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6824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6736" y="36824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6736" y="311636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2600" y="2667000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162800" y="-838200"/>
            <a:ext cx="1447800" cy="624786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40000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86" y="555172"/>
            <a:ext cx="1447800" cy="1169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E6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7000" b="1" dirty="0" smtClean="0">
              <a:solidFill>
                <a:srgbClr val="E6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267" y="500036"/>
            <a:ext cx="311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GROWTH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44" y="838200"/>
            <a:ext cx="52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TWO ALTERNATIVES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" name="Picture 17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327" y="2057400"/>
            <a:ext cx="4327274" cy="25908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6172200" y="2362200"/>
            <a:ext cx="2057400" cy="20574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10200" y="33528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59286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9286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2544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79622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8105" y="2003752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9286" y="28442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59286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0022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0022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22" y="28442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70022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9622" y="28629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79622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60622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57700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7700" y="28629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57700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600" y="5105400"/>
            <a:ext cx="2487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ALGORITHMS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989" y="5182251"/>
            <a:ext cx="231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allowing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to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solve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0" y="5421868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more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3285" y="5459901"/>
            <a:ext cx="404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COMPLEX INSTANCES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50485" y="580286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99130" y="5748051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CSP</a:t>
            </a:r>
            <a:endParaRPr lang="en-US" sz="40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162800" y="-838200"/>
            <a:ext cx="1447800" cy="624786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40000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86" y="555172"/>
            <a:ext cx="1447800" cy="1169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E6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7000" b="1" dirty="0" smtClean="0">
              <a:solidFill>
                <a:srgbClr val="E6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267" y="500036"/>
            <a:ext cx="311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GROWTH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44" y="838200"/>
            <a:ext cx="52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TWO ALTERNATIVES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" name="Picture 17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327" y="2057400"/>
            <a:ext cx="4327274" cy="25908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6172200" y="2362200"/>
            <a:ext cx="2057400" cy="20574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10200" y="33528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59286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9286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2544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79622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8105" y="2003752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9286" y="28442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59286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0022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0022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0022" y="28442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70022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9622" y="28629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79622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60622" y="3377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57700" y="2438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7700" y="28629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57700" y="3758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76500" y="5050315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SEQUENTIAL</a:t>
            </a:r>
            <a:endParaRPr lang="en-US" sz="4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20118" y="5523730"/>
            <a:ext cx="1922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APPROACH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781800" y="-838200"/>
            <a:ext cx="1447800" cy="624786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40000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86" y="555172"/>
            <a:ext cx="1447800" cy="1169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E6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7000" b="1" dirty="0" smtClean="0">
              <a:solidFill>
                <a:srgbClr val="E6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267" y="500036"/>
            <a:ext cx="311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GROWTH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44" y="838200"/>
            <a:ext cx="52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TWO ALTERNATIVES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" name="Picture 17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114" y="2058319"/>
            <a:ext cx="1728737" cy="12954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5486400" y="22878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76800" y="35814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2600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28121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4885" y="28231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0651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5" name="Picture 14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9463" y="2667000"/>
            <a:ext cx="1728737" cy="12954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pic>
        <p:nvPicPr>
          <p:cNvPr id="16" name="Picture 15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581400"/>
            <a:ext cx="2338337" cy="1752194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pic>
        <p:nvPicPr>
          <p:cNvPr id="17" name="Picture 16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749" y="4213034"/>
            <a:ext cx="914400" cy="68519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5507515" y="3733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83715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83715" y="42580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6000" y="4269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1766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89285" y="22878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65485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5485" y="28121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77770" y="28231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73536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10400" y="3733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86600" y="42580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98885" y="4269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94651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15000" y="5181600"/>
            <a:ext cx="226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ALGORITHM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95800" y="525845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he same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16830" y="55089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using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62285" y="5536101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MORE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5265" y="5846802"/>
            <a:ext cx="28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Arial Black" pitchFamily="34" charset="0"/>
              </a:rPr>
              <a:t>RESOURCES</a:t>
            </a:r>
            <a:endParaRPr lang="en-US" sz="3000" dirty="0">
              <a:latin typeface="Arial Black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41261" y="5508170"/>
            <a:ext cx="20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computational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781800" y="-838200"/>
            <a:ext cx="1447800" cy="624786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40000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86" y="555172"/>
            <a:ext cx="1447800" cy="1169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E6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7000" b="1" dirty="0" smtClean="0">
              <a:solidFill>
                <a:srgbClr val="E6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267" y="500036"/>
            <a:ext cx="311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GROWTH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44" y="838200"/>
            <a:ext cx="52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TWO ALTERNATIVES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" name="Picture 17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114" y="2058319"/>
            <a:ext cx="1728737" cy="12954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5486400" y="22878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76800" y="35814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2600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28121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4885" y="28231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0651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5" name="Picture 14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9463" y="2667000"/>
            <a:ext cx="1728737" cy="12954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pic>
        <p:nvPicPr>
          <p:cNvPr id="16" name="Picture 15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581400"/>
            <a:ext cx="2338337" cy="1752194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pic>
        <p:nvPicPr>
          <p:cNvPr id="17" name="Picture 16" descr="Ford Motor Co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749" y="4213034"/>
            <a:ext cx="914400" cy="68519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5507515" y="3733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83715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83715" y="42580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6000" y="4269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1766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89285" y="22878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65485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5485" y="28121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77770" y="28231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73536" y="2364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10400" y="3733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86600" y="42580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98885" y="42690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94651" y="38100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2142" y="5420298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PARALLEL</a:t>
            </a:r>
            <a:endParaRPr lang="en-US" sz="4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34618" y="5893713"/>
            <a:ext cx="1922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APPROACH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05200" y="76200"/>
            <a:ext cx="1200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?</a:t>
            </a:r>
            <a:endParaRPr lang="en-US" sz="120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1828800" y="110192"/>
            <a:ext cx="3733800" cy="1752600"/>
          </a:xfrm>
          <a:prstGeom prst="cloud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8914" y="37857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NEW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0686" y="719792"/>
            <a:ext cx="263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VERSION</a:t>
            </a:r>
            <a:endParaRPr lang="en-US" sz="36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57992"/>
            <a:ext cx="1035050" cy="199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1295400" y="1024592"/>
            <a:ext cx="533400" cy="3810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9200" y="1481792"/>
            <a:ext cx="304800" cy="1524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276600" y="2133600"/>
            <a:ext cx="990600" cy="762000"/>
          </a:xfrm>
          <a:prstGeom prst="downArrow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4441372" y="2133600"/>
            <a:ext cx="1219200" cy="762000"/>
          </a:xfrm>
          <a:prstGeom prst="bracketPair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81970" y="208222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best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41372" y="23870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case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0172" y="3009781"/>
            <a:ext cx="1595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latin typeface="Arial Black" pitchFamily="34" charset="0"/>
              </a:rPr>
              <a:t>ONE</a:t>
            </a:r>
            <a:endParaRPr lang="en-US" sz="4600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3059668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only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4249" y="3505200"/>
            <a:ext cx="1617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change</a:t>
            </a:r>
            <a:endParaRPr lang="en-US" sz="2600" b="1" spc="3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48400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62000" y="4191000"/>
            <a:ext cx="2438400" cy="2438400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3048000" y="4038600"/>
            <a:ext cx="3657600" cy="1905000"/>
          </a:xfrm>
          <a:prstGeom prst="arc">
            <a:avLst>
              <a:gd name="adj1" fmla="val 11334641"/>
              <a:gd name="adj2" fmla="val 20282214"/>
            </a:avLst>
          </a:prstGeom>
          <a:ln w="508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321224"/>
            <a:ext cx="2133600" cy="207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3400" y="457200"/>
            <a:ext cx="3276600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This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1625025"/>
            <a:ext cx="3352800" cy="58477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-1828800" y="2209800"/>
            <a:ext cx="6781800" cy="1828800"/>
          </a:xfrm>
          <a:prstGeom prst="arc">
            <a:avLst>
              <a:gd name="adj1" fmla="val 16309101"/>
              <a:gd name="adj2" fmla="val 21277595"/>
            </a:avLst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04146" y="2743200"/>
            <a:ext cx="56957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Obtention </a:t>
            </a:r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</a:t>
            </a:r>
            <a:b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grade de </a:t>
            </a:r>
            <a:r>
              <a:rPr lang="fr-FR" sz="2800" b="1" dirty="0" smtClean="0">
                <a:latin typeface="Arial Black" pitchFamily="34" charset="0"/>
              </a:rPr>
              <a:t>DOCTEUR</a:t>
            </a:r>
          </a:p>
          <a:p>
            <a:pPr algn="r"/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l’Université de Nantes</a:t>
            </a:r>
            <a:b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sous le sceau de l’Université Bretagne Loire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689" y="4222790"/>
            <a:ext cx="1810111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US" sz="19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7400" y="4623137"/>
            <a:ext cx="31079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GOALS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05200" y="76200"/>
            <a:ext cx="1200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?</a:t>
            </a:r>
            <a:endParaRPr lang="en-US" sz="120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1828800" y="110192"/>
            <a:ext cx="3733800" cy="1752600"/>
          </a:xfrm>
          <a:prstGeom prst="cloud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8914" y="37857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NEW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0686" y="719792"/>
            <a:ext cx="263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VERSION</a:t>
            </a:r>
            <a:endParaRPr lang="en-US" sz="36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57992"/>
            <a:ext cx="1035050" cy="199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1295400" y="1024592"/>
            <a:ext cx="533400" cy="3810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9200" y="1481792"/>
            <a:ext cx="304800" cy="1524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276600" y="2133600"/>
            <a:ext cx="990600" cy="762000"/>
          </a:xfrm>
          <a:prstGeom prst="downArrow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4441372" y="2133600"/>
            <a:ext cx="1219200" cy="762000"/>
          </a:xfrm>
          <a:prstGeom prst="bracketPair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81970" y="208222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best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41372" y="23870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case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0172" y="3009781"/>
            <a:ext cx="1595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latin typeface="Arial Black" pitchFamily="34" charset="0"/>
              </a:rPr>
              <a:t>ONE</a:t>
            </a:r>
            <a:endParaRPr lang="en-US" sz="4600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3059668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only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4249" y="3505200"/>
            <a:ext cx="1617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change</a:t>
            </a:r>
            <a:endParaRPr lang="en-US" sz="2600" b="1" spc="3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172200" y="39624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19600"/>
            <a:ext cx="2209800" cy="201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Oval 48"/>
          <p:cNvSpPr/>
          <p:nvPr/>
        </p:nvSpPr>
        <p:spPr>
          <a:xfrm>
            <a:off x="762000" y="4191000"/>
            <a:ext cx="2438400" cy="2438400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3048000" y="4038600"/>
            <a:ext cx="3657600" cy="1905000"/>
          </a:xfrm>
          <a:prstGeom prst="arc">
            <a:avLst>
              <a:gd name="adj1" fmla="val 11334641"/>
              <a:gd name="adj2" fmla="val 20282214"/>
            </a:avLst>
          </a:prstGeom>
          <a:ln w="508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05200" y="76200"/>
            <a:ext cx="1200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?</a:t>
            </a:r>
            <a:endParaRPr lang="en-US" sz="120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1828800" y="110192"/>
            <a:ext cx="3733800" cy="1752600"/>
          </a:xfrm>
          <a:prstGeom prst="cloud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8914" y="37857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NEW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0686" y="719792"/>
            <a:ext cx="263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VERSION</a:t>
            </a:r>
            <a:endParaRPr lang="en-US" sz="36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57992"/>
            <a:ext cx="1035050" cy="199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1295400" y="1024592"/>
            <a:ext cx="533400" cy="3810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9200" y="1481792"/>
            <a:ext cx="304800" cy="1524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276600" y="2133600"/>
            <a:ext cx="990600" cy="762000"/>
          </a:xfrm>
          <a:prstGeom prst="downArrow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4441372" y="2133600"/>
            <a:ext cx="1219200" cy="762000"/>
          </a:xfrm>
          <a:prstGeom prst="bracketPair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81970" y="208222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best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41372" y="2387025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case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0172" y="3009781"/>
            <a:ext cx="15953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latin typeface="Arial Black" pitchFamily="34" charset="0"/>
              </a:rPr>
              <a:t>ONE</a:t>
            </a:r>
            <a:endParaRPr lang="en-US" sz="4600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3059668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only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4249" y="3505200"/>
            <a:ext cx="1617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change</a:t>
            </a:r>
            <a:endParaRPr lang="en-US" sz="2600" b="1" spc="3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172200" y="39624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19600"/>
            <a:ext cx="2209800" cy="201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Oval 48"/>
          <p:cNvSpPr/>
          <p:nvPr/>
        </p:nvSpPr>
        <p:spPr>
          <a:xfrm>
            <a:off x="762000" y="4191000"/>
            <a:ext cx="2438400" cy="2438400"/>
          </a:xfrm>
          <a:prstGeom prst="ellipse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3048000" y="4038600"/>
            <a:ext cx="3657600" cy="1905000"/>
          </a:xfrm>
          <a:prstGeom prst="arc">
            <a:avLst>
              <a:gd name="adj1" fmla="val 11334641"/>
              <a:gd name="adj2" fmla="val 20282214"/>
            </a:avLst>
          </a:prstGeom>
          <a:ln w="508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5438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543800" y="39624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322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80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172200" y="533212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84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06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64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38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543800" y="533212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22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80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51683" y="3429000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</a:t>
            </a:r>
            <a:r>
              <a:rPr lang="en-US" sz="4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PECIALIZED</a:t>
            </a:r>
            <a:endParaRPr lang="en-US" sz="4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79341" y="3526972"/>
            <a:ext cx="19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CREATING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99112" y="463731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AND THEN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09998" y="4898572"/>
            <a:ext cx="35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ASSEMBLY PLANTS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66458" y="4192174"/>
            <a:ext cx="2585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FACTORIES</a:t>
            </a:r>
            <a:endParaRPr lang="en-US" sz="3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48659" y="5204152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TO JOIN PARTS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45399" y="38599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LITTLE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51683" y="3429000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</a:t>
            </a:r>
            <a:r>
              <a:rPr lang="en-US" sz="4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PECIALIZED</a:t>
            </a:r>
            <a:endParaRPr lang="en-US" sz="4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79341" y="3526972"/>
            <a:ext cx="19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CREATING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99112" y="463731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AND THEN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09998" y="4898572"/>
            <a:ext cx="35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ASSEMBLY PLANTS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66458" y="4192174"/>
            <a:ext cx="2585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FACTORIES</a:t>
            </a:r>
            <a:endParaRPr lang="en-US" sz="3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48659" y="5204152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TO JOIN PARTS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45399" y="38599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LITTLE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172200" y="39624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438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543800" y="39624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322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80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172200" y="533212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84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06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64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38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543800" y="533212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22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80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364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438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2672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00" y="456472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322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80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364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84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06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64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38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672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00" y="59344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22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80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66456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1722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364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9736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64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43800" y="4040472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2672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73138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322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8051" y="41166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364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39736" y="501831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06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64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3800" y="54102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672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62252" y="500743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22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8051" y="5486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66456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88228" y="4495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7364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9736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06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33106" y="31272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73138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32285" y="457574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9432" y="3124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364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39736" y="501831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06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25144" y="359228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72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62252" y="500743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2285" y="5945472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9428" y="359228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66456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88228" y="4495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181600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7364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9736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5144" y="454239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33106" y="31272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7200" y="2950098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73138" y="45429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69430" y="455022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9432" y="3124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364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39736" y="501831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36028" y="5007428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25144" y="359228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7200" y="3505200"/>
            <a:ext cx="683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Arial Black" pitchFamily="34" charset="0"/>
              </a:rPr>
              <a:t>A</a:t>
            </a:r>
            <a:endParaRPr lang="en-US" sz="500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62252" y="500743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9428" y="5007428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9428" y="359228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912884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429000" y="1643736"/>
            <a:ext cx="35052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9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90600" y="533400"/>
            <a:ext cx="2667000" cy="608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4473759" y="1088572"/>
            <a:ext cx="176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pitchFamily="34" charset="0"/>
              </a:rPr>
              <a:t>GOAL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2883" y="1122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FERST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2344" y="1578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itchFamily="34" charset="0"/>
              </a:rPr>
              <a:t>OF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66456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88228" y="4495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181600" y="3080656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4495800"/>
            <a:ext cx="1143000" cy="1143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POSL </a:t>
            </a:r>
            <a:r>
              <a:rPr lang="en-US" sz="4400" b="1" dirty="0" smtClean="0">
                <a:solidFill>
                  <a:schemeClr val="bg1"/>
                </a:solidFill>
              </a:rPr>
              <a:t>presentation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143000"/>
            <a:ext cx="79248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Presenting each stage of the building process using POSL, still making the analogy with </a:t>
            </a:r>
            <a:r>
              <a:rPr lang="en-US" sz="2800" b="1" dirty="0" smtClean="0">
                <a:solidFill>
                  <a:srgbClr val="110B93"/>
                </a:solidFill>
              </a:rPr>
              <a:t>cars</a:t>
            </a:r>
            <a:r>
              <a:rPr lang="en-US" sz="2800" b="1" dirty="0" smtClean="0"/>
              <a:t>: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MODULES</a:t>
            </a:r>
          </a:p>
          <a:p>
            <a:pPr algn="ctr">
              <a:spcAft>
                <a:spcPts val="600"/>
              </a:spcAft>
            </a:pPr>
            <a:r>
              <a:rPr lang="en-US" sz="2800" b="1" u="sng" dirty="0" smtClean="0"/>
              <a:t>Operation modules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110B93"/>
                </a:solidFill>
              </a:rPr>
              <a:t>Little factories building specifics pieces (using rubber as input, create pneumatics as output) </a:t>
            </a:r>
            <a:r>
              <a:rPr lang="en-US" sz="2400" b="1" dirty="0" smtClean="0">
                <a:sym typeface="Symbol"/>
              </a:rPr>
              <a:t>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simple functions (using a vector as input it returns a set of vectors)</a:t>
            </a:r>
          </a:p>
          <a:p>
            <a:pPr algn="ctr">
              <a:spcAft>
                <a:spcPts val="600"/>
              </a:spcAft>
            </a:pPr>
            <a:r>
              <a:rPr lang="en-US" sz="2800" b="1" u="sng" dirty="0" smtClean="0">
                <a:sym typeface="Symbol"/>
              </a:rPr>
              <a:t>Communication modules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110B93"/>
                </a:solidFill>
              </a:rPr>
              <a:t>Storage facilities to receive pieces from other factories </a:t>
            </a:r>
            <a:r>
              <a:rPr lang="en-US" sz="2400" b="1" dirty="0" smtClean="0">
                <a:sym typeface="Symbol"/>
              </a:rPr>
              <a:t></a:t>
            </a:r>
            <a:r>
              <a:rPr lang="en-US" sz="2400" b="1" dirty="0" smtClean="0">
                <a:solidFill>
                  <a:srgbClr val="110B93"/>
                </a:solidFill>
                <a:sym typeface="Symbol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functions able to receive information (vectors, set of vectors)</a:t>
            </a:r>
            <a:r>
              <a:rPr lang="en-US" sz="2800" b="1" dirty="0" smtClean="0">
                <a:solidFill>
                  <a:srgbClr val="C00000"/>
                </a:solidFill>
                <a:sym typeface="Symbol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sym typeface="Symbol"/>
              </a:rPr>
              <a:t> 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3400" y="457200"/>
            <a:ext cx="3276600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This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1625025"/>
            <a:ext cx="3352800" cy="58477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-1828800" y="2209800"/>
            <a:ext cx="6781800" cy="1828800"/>
          </a:xfrm>
          <a:prstGeom prst="arc">
            <a:avLst>
              <a:gd name="adj1" fmla="val 16309101"/>
              <a:gd name="adj2" fmla="val 21277595"/>
            </a:avLst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1000" y="2453819"/>
            <a:ext cx="27510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C00000"/>
                </a:solidFill>
                <a:latin typeface="Arial Black" pitchFamily="34" charset="0"/>
              </a:rPr>
              <a:t>1</a:t>
            </a:r>
            <a:endParaRPr lang="en-US" sz="300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3707" y="3248561"/>
            <a:ext cx="1266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</a:t>
            </a: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5200" y="3200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PRESENTING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286" y="3330008"/>
            <a:ext cx="3037114" cy="1231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8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81400" y="4343400"/>
            <a:ext cx="3657600" cy="1447800"/>
            <a:chOff x="3581400" y="4343400"/>
            <a:chExt cx="3657600" cy="1447800"/>
          </a:xfrm>
        </p:grpSpPr>
        <p:sp>
          <p:nvSpPr>
            <p:cNvPr id="16" name="TextBox 15"/>
            <p:cNvSpPr txBox="1"/>
            <p:nvPr/>
          </p:nvSpPr>
          <p:spPr>
            <a:xfrm>
              <a:off x="4495800" y="4343400"/>
              <a:ext cx="2209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 Black" pitchFamily="34" charset="0"/>
                </a:rPr>
                <a:t>P</a:t>
              </a:r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itchFamily="34" charset="0"/>
                </a:rPr>
                <a:t>arallel</a:t>
              </a:r>
              <a:endPara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81400" y="46482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 Black" pitchFamily="34" charset="0"/>
                </a:rPr>
                <a:t>O</a:t>
              </a:r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itchFamily="34" charset="0"/>
                </a:rPr>
                <a:t>riented</a:t>
              </a:r>
              <a:endPara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4800" y="4963180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 Black" pitchFamily="34" charset="0"/>
                </a:rPr>
                <a:t>S</a:t>
              </a:r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itchFamily="34" charset="0"/>
                </a:rPr>
                <a:t>olver</a:t>
              </a:r>
              <a:endPara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53000" y="526798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 Black" pitchFamily="34" charset="0"/>
                </a:rPr>
                <a:t>L</a:t>
              </a:r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itchFamily="34" charset="0"/>
                </a:rPr>
                <a:t>anguage</a:t>
              </a:r>
              <a:endPara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POSL </a:t>
            </a:r>
            <a:r>
              <a:rPr lang="en-US" sz="4400" b="1" dirty="0" smtClean="0">
                <a:solidFill>
                  <a:schemeClr val="bg1"/>
                </a:solidFill>
              </a:rPr>
              <a:t>presentation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143000"/>
            <a:ext cx="7924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OPERATORS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110B93"/>
                </a:solidFill>
              </a:rPr>
              <a:t>Assembly plants </a:t>
            </a:r>
            <a:r>
              <a:rPr lang="en-US" sz="2400" b="1" dirty="0" smtClean="0">
                <a:sym typeface="Symbol"/>
              </a:rPr>
              <a:t>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joining the modules (examples)</a:t>
            </a:r>
          </a:p>
          <a:p>
            <a:pPr algn="ctr">
              <a:spcAft>
                <a:spcPts val="600"/>
              </a:spcAft>
            </a:pPr>
            <a:r>
              <a:rPr lang="en-US" sz="2800" b="1" u="sng" dirty="0" smtClean="0">
                <a:sym typeface="Symbol"/>
              </a:rPr>
              <a:t>Abstract solver concept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110B93"/>
                </a:solidFill>
              </a:rPr>
              <a:t>Imagine mobile assembly plants: they are created to receive different types of generic (not specific) pieces and assembly them </a:t>
            </a:r>
            <a:r>
              <a:rPr lang="en-US" sz="2400" b="1" dirty="0" smtClean="0">
                <a:sym typeface="Symbol"/>
              </a:rPr>
              <a:t></a:t>
            </a:r>
            <a:r>
              <a:rPr lang="en-US" sz="2400" b="1" dirty="0" smtClean="0">
                <a:solidFill>
                  <a:srgbClr val="110B93"/>
                </a:solidFill>
                <a:sym typeface="Symbol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Operators are used not using concrete modules, but abstract modules, characterized only by their signatures</a:t>
            </a:r>
            <a:r>
              <a:rPr lang="en-US" sz="2800" b="1" dirty="0" smtClean="0">
                <a:solidFill>
                  <a:srgbClr val="C00000"/>
                </a:solidFill>
                <a:sym typeface="Symbol"/>
              </a:rPr>
              <a:t/>
            </a:r>
            <a:br>
              <a:rPr lang="en-US" sz="2800" b="1" dirty="0" smtClean="0">
                <a:solidFill>
                  <a:srgbClr val="C00000"/>
                </a:solidFill>
                <a:sym typeface="Symbol"/>
              </a:rPr>
            </a:b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(examples, code and advantages)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ym typeface="Symbol"/>
              </a:rPr>
              <a:t>Introducing directly the stage of instantiating solvers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(examples and code)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POSL </a:t>
            </a:r>
            <a:r>
              <a:rPr lang="en-US" sz="4400" b="1" dirty="0" smtClean="0">
                <a:solidFill>
                  <a:schemeClr val="bg1"/>
                </a:solidFill>
              </a:rPr>
              <a:t>presentation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THE MAIN ADVANTAGE OF POSL:</a:t>
            </a:r>
            <a:br>
              <a:rPr lang="en-US" sz="2800" b="1" dirty="0" smtClean="0"/>
            </a:br>
            <a:r>
              <a:rPr lang="en-US" sz="2800" b="1" dirty="0" smtClean="0"/>
              <a:t>Communication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A simple language to create communication strategies, capable to define/express: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What to communicate: </a:t>
            </a:r>
            <a:r>
              <a:rPr lang="en-US" sz="2000" b="1" dirty="0" smtClean="0"/>
              <a:t>There exists different types of communication modules, able to receive any kind of information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Where to communicate: </a:t>
            </a:r>
            <a:r>
              <a:rPr lang="en-US" sz="2000" b="1" dirty="0" smtClean="0"/>
              <a:t>They can be combined with other modules using operators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When to communicate: </a:t>
            </a:r>
            <a:r>
              <a:rPr lang="en-US" sz="2000" b="1" dirty="0" smtClean="0"/>
              <a:t>Abstract solvers can be configured using simple Boolean expressions together with operator to indicate code bifurcations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/>
              <a:t>How to communicate: </a:t>
            </a:r>
            <a:r>
              <a:rPr lang="en-US" sz="2000" b="1" dirty="0" smtClean="0"/>
              <a:t>Different connection topologies can be created using communication operators</a:t>
            </a:r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(examples and code)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POSL </a:t>
            </a:r>
            <a:r>
              <a:rPr lang="en-US" sz="4400" b="1" dirty="0" smtClean="0">
                <a:solidFill>
                  <a:schemeClr val="bg1"/>
                </a:solidFill>
              </a:rPr>
              <a:t>presentation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 smtClean="0"/>
              <a:t>Summarizing the characteristics of POSL</a:t>
            </a:r>
            <a:endParaRPr lang="en-US" sz="3000" b="1" dirty="0" smtClean="0">
              <a:solidFill>
                <a:srgbClr val="C00000"/>
              </a:solidFill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400" b="1" dirty="0" smtClean="0">
                <a:solidFill>
                  <a:schemeClr val="bg1"/>
                </a:solidFill>
              </a:rPr>
              <a:t>Communication strategies study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rgbClr val="F14618"/>
                </a:solidFill>
              </a:rPr>
              <a:t>Second Goal of the presentation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a study of different communication strategies applied to some classical constraint satisfaction problems </a:t>
            </a:r>
          </a:p>
          <a:p>
            <a:pPr algn="ctr">
              <a:spcAft>
                <a:spcPts val="600"/>
              </a:spcAft>
            </a:pPr>
            <a:endParaRPr lang="en-US" sz="2800" b="1" dirty="0" smtClean="0">
              <a:sym typeface="Symbol"/>
            </a:endParaRP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each problem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Parallel without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Presenting abstract solvers for each problem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Explaining some characteristic (reset for Costas, </a:t>
            </a:r>
            <a:r>
              <a:rPr lang="en-US" sz="2800" b="1" dirty="0" err="1" smtClean="0">
                <a:sym typeface="Symbol"/>
              </a:rPr>
              <a:t>tabu</a:t>
            </a:r>
            <a:r>
              <a:rPr lang="en-US" sz="2800" b="1" dirty="0" smtClean="0">
                <a:sym typeface="Symbol"/>
              </a:rPr>
              <a:t> for </a:t>
            </a:r>
            <a:r>
              <a:rPr lang="en-US" sz="2800" b="1" dirty="0" err="1" smtClean="0">
                <a:sym typeface="Symbol"/>
              </a:rPr>
              <a:t>Golomb</a:t>
            </a:r>
            <a:r>
              <a:rPr lang="en-US" sz="2800" b="1" dirty="0" smtClean="0">
                <a:sym typeface="Symbol"/>
              </a:rPr>
              <a:t>, etc.)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results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Simple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Presenting abstract solvers for each problem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Explaining some characteristic (variant A and B for Costas, etc.)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results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Local minimum evasion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Presenting the abstract solver for </a:t>
            </a:r>
            <a:r>
              <a:rPr lang="en-US" sz="2800" b="1" dirty="0" err="1" smtClean="0"/>
              <a:t>Golomb</a:t>
            </a:r>
            <a:r>
              <a:rPr lang="en-US" sz="2800" b="1" dirty="0" smtClean="0"/>
              <a:t> Ruler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Explaining why this strategy for it.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results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Standard – Companion strategy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143000"/>
            <a:ext cx="8686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/>
              <a:t>Presenting abstract solvers for each problem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Explaining some characteristic (modules of companion solvers)</a:t>
            </a:r>
          </a:p>
          <a:p>
            <a:pPr algn="ctr">
              <a:spcAft>
                <a:spcPts val="600"/>
              </a:spcAft>
            </a:pPr>
            <a:r>
              <a:rPr lang="en-US" sz="2800" b="1" dirty="0" smtClean="0">
                <a:sym typeface="Symbol"/>
              </a:rPr>
              <a:t>Presenting results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400" b="1" dirty="0" smtClean="0">
                <a:solidFill>
                  <a:schemeClr val="bg1"/>
                </a:solidFill>
              </a:rPr>
              <a:t>Communication strategies study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1430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rgbClr val="F14618"/>
                </a:solidFill>
              </a:rPr>
              <a:t>Conclusions of the study</a:t>
            </a:r>
            <a:endParaRPr lang="en-US" sz="2400" b="1" dirty="0" smtClean="0"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</a:t>
            </a:r>
            <a:r>
              <a:rPr lang="en-US" sz="4400" b="1" dirty="0" smtClean="0">
                <a:solidFill>
                  <a:schemeClr val="bg1"/>
                </a:solidFill>
              </a:rPr>
              <a:t>Conclusions and future works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3400" y="457200"/>
            <a:ext cx="3276600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This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1625025"/>
            <a:ext cx="3352800" cy="58477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-1828800" y="2209800"/>
            <a:ext cx="6781800" cy="1828800"/>
          </a:xfrm>
          <a:prstGeom prst="arc">
            <a:avLst>
              <a:gd name="adj1" fmla="val 16309101"/>
              <a:gd name="adj2" fmla="val 21277595"/>
            </a:avLst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1000" y="2453819"/>
            <a:ext cx="27510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C00000"/>
                </a:solidFill>
                <a:latin typeface="Arial Black" pitchFamily="34" charset="0"/>
              </a:rPr>
              <a:t>1</a:t>
            </a:r>
            <a:endParaRPr lang="en-US" sz="300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3707" y="3248561"/>
            <a:ext cx="1266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</a:t>
            </a: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5200" y="3200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PRESENTING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286" y="3330008"/>
            <a:ext cx="3037114" cy="1231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8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76600" y="442978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SYSTEM OF </a:t>
            </a:r>
            <a:r>
              <a:rPr lang="en-US" sz="2800" b="1" dirty="0" smtClean="0">
                <a:latin typeface="Arial Black" pitchFamily="34" charset="0"/>
              </a:rPr>
              <a:t>INTERCONNECTED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6600" y="4789716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LOCAL SEARCH BASED  </a:t>
            </a:r>
            <a:r>
              <a:rPr lang="en-US" sz="2800" b="1" dirty="0" smtClean="0">
                <a:latin typeface="Arial Black" pitchFamily="34" charset="0"/>
              </a:rPr>
              <a:t>SOLVERS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148238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WORKING  IN  </a:t>
            </a:r>
            <a:r>
              <a:rPr lang="en-US" sz="2800" b="1" dirty="0" smtClean="0">
                <a:latin typeface="Arial Black" pitchFamily="34" charset="0"/>
              </a:rPr>
              <a:t>PARALLEL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5496582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TO  SOLVE  </a:t>
            </a:r>
            <a:r>
              <a:rPr lang="en-US" sz="2800" b="1" dirty="0" smtClean="0">
                <a:latin typeface="Arial Black" pitchFamily="34" charset="0"/>
              </a:rPr>
              <a:t>CSP</a:t>
            </a:r>
            <a:endParaRPr lang="en-US" sz="2800" b="1" dirty="0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Introduction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3581400"/>
            <a:ext cx="8382000" cy="25908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733800"/>
            <a:ext cx="79248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rgbClr val="F14618"/>
                </a:solidFill>
              </a:rPr>
              <a:t>System </a:t>
            </a:r>
            <a:r>
              <a:rPr lang="en-US" sz="2800" b="1" dirty="0" smtClean="0"/>
              <a:t>of interconnected </a:t>
            </a:r>
            <a:br>
              <a:rPr lang="en-US" sz="2800" b="1" dirty="0" smtClean="0"/>
            </a:br>
            <a:r>
              <a:rPr lang="en-US" sz="2800" b="1" dirty="0" smtClean="0"/>
              <a:t>meta-heuristic-based solvers </a:t>
            </a:r>
          </a:p>
          <a:p>
            <a:pPr marL="406400" indent="-406400" algn="ctr">
              <a:spcAft>
                <a:spcPts val="600"/>
              </a:spcAft>
            </a:pPr>
            <a:r>
              <a:rPr lang="en-US" sz="2800" b="1" dirty="0" smtClean="0"/>
              <a:t>working  in </a:t>
            </a:r>
            <a:r>
              <a:rPr lang="en-US" sz="2800" b="1" dirty="0" smtClean="0">
                <a:solidFill>
                  <a:srgbClr val="F14618"/>
                </a:solidFill>
              </a:rPr>
              <a:t>parallel </a:t>
            </a:r>
            <a:endParaRPr lang="en-US" sz="28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09600" y="542038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0" indent="-406400" algn="ctr">
              <a:spcAft>
                <a:spcPts val="600"/>
              </a:spcAft>
            </a:pPr>
            <a:r>
              <a:rPr lang="en-US" sz="2800" b="1" dirty="0" smtClean="0"/>
              <a:t>To solve CSP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453502" y="1295400"/>
            <a:ext cx="6236996" cy="1007600"/>
            <a:chOff x="-902996" y="3672114"/>
            <a:chExt cx="10287000" cy="1661886"/>
          </a:xfrm>
        </p:grpSpPr>
        <p:sp>
          <p:nvSpPr>
            <p:cNvPr id="27" name="TextBox 26"/>
            <p:cNvSpPr txBox="1"/>
            <p:nvPr/>
          </p:nvSpPr>
          <p:spPr>
            <a:xfrm>
              <a:off x="2849993" y="3672114"/>
              <a:ext cx="2788486" cy="8629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400" dirty="0" smtClean="0">
                  <a:solidFill>
                    <a:srgbClr val="B52F0B"/>
                  </a:solidFill>
                  <a:latin typeface="Cooper Black" pitchFamily="18" charset="0"/>
                </a:rPr>
                <a:t>P.O.S.L.</a:t>
              </a:r>
              <a:endParaRPr lang="en-US" sz="34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2786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0825" y="4724400"/>
              <a:ext cx="1305355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s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olver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8694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50404" y="4724400"/>
              <a:ext cx="1917051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l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anguage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6878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53737" y="4724400"/>
              <a:ext cx="1835089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o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riented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-902996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457199" y="4724400"/>
              <a:ext cx="1669474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p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arallel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-674396" y="4495800"/>
              <a:ext cx="9829800" cy="1588"/>
            </a:xfrm>
            <a:prstGeom prst="line">
              <a:avLst/>
            </a:prstGeom>
            <a:ln w="22225">
              <a:solidFill>
                <a:srgbClr val="B52F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Introduction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381000" y="990600"/>
            <a:ext cx="8382000" cy="5105400"/>
            <a:chOff x="381000" y="838200"/>
            <a:chExt cx="8382000" cy="5105400"/>
          </a:xfrm>
        </p:grpSpPr>
        <p:sp>
          <p:nvSpPr>
            <p:cNvPr id="10" name="Rectangle 9"/>
            <p:cNvSpPr/>
            <p:nvPr/>
          </p:nvSpPr>
          <p:spPr>
            <a:xfrm>
              <a:off x="381000" y="838200"/>
              <a:ext cx="8382000" cy="5105400"/>
            </a:xfrm>
            <a:prstGeom prst="rect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838200"/>
              <a:ext cx="8382000" cy="762000"/>
            </a:xfrm>
            <a:prstGeom prst="rect">
              <a:avLst/>
            </a:prstGeom>
            <a:solidFill>
              <a:srgbClr val="F14618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00" y="838200"/>
              <a:ext cx="8229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chemeClr val="bg1"/>
                  </a:solidFill>
                </a:rPr>
                <a:t>Main goal of this presentation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6"/>
          <p:cNvGrpSpPr/>
          <p:nvPr/>
        </p:nvGrpSpPr>
        <p:grpSpPr>
          <a:xfrm>
            <a:off x="1453502" y="2590800"/>
            <a:ext cx="6236996" cy="1007600"/>
            <a:chOff x="-902996" y="3672114"/>
            <a:chExt cx="10287000" cy="1661886"/>
          </a:xfrm>
        </p:grpSpPr>
        <p:sp>
          <p:nvSpPr>
            <p:cNvPr id="27" name="TextBox 26"/>
            <p:cNvSpPr txBox="1"/>
            <p:nvPr/>
          </p:nvSpPr>
          <p:spPr>
            <a:xfrm>
              <a:off x="2849993" y="3672114"/>
              <a:ext cx="2788486" cy="8629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400" dirty="0" smtClean="0">
                  <a:solidFill>
                    <a:srgbClr val="B52F0B"/>
                  </a:solidFill>
                  <a:latin typeface="Cooper Black" pitchFamily="18" charset="0"/>
                </a:rPr>
                <a:t>P.O.S.L.</a:t>
              </a:r>
              <a:endParaRPr lang="en-US" sz="34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2786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0825" y="4724400"/>
              <a:ext cx="1305355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s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olver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8694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50404" y="4724400"/>
              <a:ext cx="1917051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l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anguage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6878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53737" y="4724400"/>
              <a:ext cx="1835089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o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riented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-902996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457199" y="4724400"/>
              <a:ext cx="1669474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p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arallel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-674396" y="4495800"/>
              <a:ext cx="9829800" cy="1588"/>
            </a:xfrm>
            <a:prstGeom prst="line">
              <a:avLst/>
            </a:prstGeom>
            <a:ln w="22225">
              <a:solidFill>
                <a:srgbClr val="B52F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524000" y="46482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itchFamily="34" charset="0"/>
              <a:buChar char="•"/>
            </a:pPr>
            <a:r>
              <a:rPr lang="en-US" sz="3200" b="1" i="1" dirty="0" smtClean="0">
                <a:solidFill>
                  <a:srgbClr val="FF0000"/>
                </a:solidFill>
              </a:rPr>
              <a:t>many </a:t>
            </a:r>
            <a:r>
              <a:rPr lang="en-US" sz="3200" b="1" dirty="0" smtClean="0"/>
              <a:t>different solvers</a:t>
            </a:r>
          </a:p>
          <a:p>
            <a:pPr marL="347663" indent="-347663">
              <a:buFont typeface="Arial" pitchFamily="34" charset="0"/>
              <a:buChar char="•"/>
            </a:pPr>
            <a:r>
              <a:rPr lang="en-US" sz="3200" b="1" i="1" dirty="0" smtClean="0">
                <a:solidFill>
                  <a:srgbClr val="FF0000"/>
                </a:solidFill>
              </a:rPr>
              <a:t>many </a:t>
            </a:r>
            <a:r>
              <a:rPr lang="en-US" sz="3200" b="1" dirty="0" smtClean="0"/>
              <a:t>different cooperation strategies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800" y="19050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dirty="0" smtClean="0"/>
              <a:t>Introducing</a:t>
            </a:r>
            <a:endParaRPr lang="en-US" sz="3200" b="1" i="1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3987225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smtClean="0"/>
              <a:t>Show some of its main advantages </a:t>
            </a:r>
            <a:endParaRPr lang="en-US" sz="3200" b="1" i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Introduction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219200"/>
            <a:ext cx="8229600" cy="30480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1219200"/>
            <a:ext cx="82296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219200"/>
            <a:ext cx="7734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   </a:t>
            </a:r>
            <a:r>
              <a:rPr lang="en-US" sz="3200" b="1" dirty="0" err="1" smtClean="0">
                <a:solidFill>
                  <a:schemeClr val="bg1"/>
                </a:solidFill>
              </a:rPr>
              <a:t>Contraint</a:t>
            </a:r>
            <a:r>
              <a:rPr lang="en-US" sz="3200" b="1" dirty="0" smtClean="0">
                <a:solidFill>
                  <a:schemeClr val="bg1"/>
                </a:solidFill>
              </a:rPr>
              <a:t> Satisfaction Problems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85799" y="2184400"/>
          <a:ext cx="7669427" cy="1930400"/>
        </p:xfrm>
        <a:graphic>
          <a:graphicData uri="http://schemas.openxmlformats.org/presentationml/2006/ole">
            <p:oleObj spid="_x0000_s5122" name="Equation" r:id="rId4" imgW="3733560" imgH="939600" progId="Equation.3">
              <p:embed/>
            </p:oleObj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" y="4648200"/>
            <a:ext cx="8229600" cy="12954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685801" y="4876800"/>
          <a:ext cx="7772400" cy="872442"/>
        </p:xfrm>
        <a:graphic>
          <a:graphicData uri="http://schemas.openxmlformats.org/presentationml/2006/ole">
            <p:oleObj spid="_x0000_s5123" name="Equation" r:id="rId5" imgW="4076640" imgH="4572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Building parallel solvers with </a:t>
            </a:r>
            <a:r>
              <a:rPr lang="en-US" sz="3200" b="1" dirty="0" smtClean="0">
                <a:solidFill>
                  <a:schemeClr val="bg1"/>
                </a:solidFill>
                <a:latin typeface="Cooper Std Black" pitchFamily="18" charset="0"/>
              </a:rPr>
              <a:t>POSL</a:t>
            </a:r>
            <a:endParaRPr lang="en-US" sz="3200" b="1" dirty="0">
              <a:solidFill>
                <a:schemeClr val="bg1"/>
              </a:solidFill>
              <a:latin typeface="Cooper Std Black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1290697"/>
            <a:ext cx="5486400" cy="30480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8800" y="1290697"/>
            <a:ext cx="54864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97036" y="1290697"/>
            <a:ext cx="2949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4 Stages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1700" y="2281297"/>
            <a:ext cx="480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chemeClr val="accent2">
                    <a:lumMod val="50000"/>
                  </a:schemeClr>
                </a:solidFill>
              </a:rPr>
              <a:t>Creating modules</a:t>
            </a:r>
            <a:endParaRPr lang="en-US" sz="3200" b="1" u="sng" dirty="0" smtClean="0">
              <a:solidFill>
                <a:schemeClr val="accent2">
                  <a:lumMod val="50000"/>
                </a:schemeClr>
              </a:solidFill>
              <a:latin typeface="Cooper Black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Joining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Creating solvers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Connecting solvers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0292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i="1" dirty="0" smtClean="0">
                <a:solidFill>
                  <a:srgbClr val="F14618"/>
                </a:solidFill>
              </a:rPr>
              <a:t>Computation modules</a:t>
            </a:r>
            <a:endParaRPr lang="fr-FR" sz="3200" b="1" dirty="0" smtClean="0"/>
          </a:p>
          <a:p>
            <a:pPr marL="457200" indent="-457200">
              <a:buBlip>
                <a:blip r:embed="rId3"/>
              </a:buBlip>
            </a:pPr>
            <a:r>
              <a:rPr lang="fr-FR" sz="3200" b="1" i="1" dirty="0" smtClean="0">
                <a:solidFill>
                  <a:srgbClr val="F14618"/>
                </a:solidFill>
              </a:rPr>
              <a:t>Communication modules</a:t>
            </a:r>
            <a:endParaRPr lang="fr-FR" sz="3200" b="1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" y="2590800"/>
            <a:ext cx="0" cy="2438400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7936" y="2590800"/>
            <a:ext cx="99946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1- Creating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53249" name="Picture 1" descr="C:\Users\alejandro\Desktop\JFPC\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240" y="2819400"/>
            <a:ext cx="7903520" cy="2209800"/>
          </a:xfrm>
          <a:prstGeom prst="rect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152400" dir="2700000" algn="tl" rotWithShape="0">
              <a:schemeClr val="accent2">
                <a:lumMod val="50000"/>
                <a:alpha val="6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04800" y="9906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fr-FR" sz="3200" b="1" i="1" dirty="0" smtClean="0">
                <a:solidFill>
                  <a:srgbClr val="F14618"/>
                </a:solidFill>
              </a:rPr>
              <a:t>Computation modules</a:t>
            </a:r>
            <a:endParaRPr lang="fr-FR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898" name="Picture 2" descr="C:\Users\alejandro\Desktop\JFPC\D_OCh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3200" y="3581400"/>
            <a:ext cx="6197600" cy="2221292"/>
          </a:xfrm>
          <a:prstGeom prst="rect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152400" dir="2700000" algn="tl" rotWithShape="0">
              <a:schemeClr val="accent2">
                <a:lumMod val="50000"/>
                <a:alpha val="60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4800" y="9906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fr-FR" sz="3200" b="1" i="1" dirty="0" smtClean="0">
                <a:solidFill>
                  <a:srgbClr val="F14618"/>
                </a:solidFill>
              </a:rPr>
              <a:t>Computation modules</a:t>
            </a:r>
            <a:endParaRPr lang="fr-FR" sz="3200" b="1" dirty="0" smtClean="0"/>
          </a:p>
          <a:p>
            <a:pPr marL="457200" indent="-457200">
              <a:buBlip>
                <a:blip r:embed="rId4"/>
              </a:buBlip>
            </a:pPr>
            <a:r>
              <a:rPr lang="fr-FR" sz="3200" b="1" i="1" dirty="0" smtClean="0">
                <a:solidFill>
                  <a:srgbClr val="F14618"/>
                </a:solidFill>
              </a:rPr>
              <a:t>Communication modules</a:t>
            </a:r>
            <a:endParaRPr lang="fr-FR" sz="32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1- Creating modules</a:t>
            </a:r>
            <a:endParaRPr 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4561582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Modules de calcul  (</a:t>
            </a:r>
            <a:r>
              <a:rPr lang="fr-FR" sz="3200" b="1" i="1" dirty="0" err="1" smtClean="0">
                <a:solidFill>
                  <a:srgbClr val="F14618"/>
                </a:solidFill>
              </a:rPr>
              <a:t>operation</a:t>
            </a:r>
            <a:r>
              <a:rPr lang="fr-FR" sz="3200" b="1" i="1" dirty="0" smtClean="0">
                <a:solidFill>
                  <a:srgbClr val="F14618"/>
                </a:solidFill>
              </a:rPr>
              <a:t> modules</a:t>
            </a:r>
            <a:r>
              <a:rPr lang="fr-FR" sz="3200" b="1" dirty="0" smtClean="0"/>
              <a:t>)</a:t>
            </a:r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Informations </a:t>
            </a:r>
            <a:r>
              <a:rPr lang="en-US" sz="3200" b="1" dirty="0" smtClean="0"/>
              <a:t>à</a:t>
            </a:r>
            <a:r>
              <a:rPr lang="fr-FR" sz="3200" b="1" dirty="0" smtClean="0"/>
              <a:t> recevoir  (</a:t>
            </a:r>
            <a:r>
              <a:rPr lang="fr-FR" sz="3200" b="1" i="1" dirty="0" smtClean="0">
                <a:solidFill>
                  <a:srgbClr val="F14618"/>
                </a:solidFill>
              </a:rPr>
              <a:t>open </a:t>
            </a:r>
            <a:r>
              <a:rPr lang="fr-FR" sz="3200" b="1" i="1" dirty="0" err="1" smtClean="0">
                <a:solidFill>
                  <a:srgbClr val="F14618"/>
                </a:solidFill>
              </a:rPr>
              <a:t>channel</a:t>
            </a:r>
            <a:r>
              <a:rPr lang="fr-FR" sz="3200" b="1" dirty="0" smtClean="0"/>
              <a:t>)</a:t>
            </a:r>
          </a:p>
        </p:txBody>
      </p:sp>
      <p:pic>
        <p:nvPicPr>
          <p:cNvPr id="81922" name="Picture 2" descr="C:\Users\alejandro\Desktop\JFPC\O_OCh_b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0808" y="1066800"/>
            <a:ext cx="5702384" cy="3184525"/>
          </a:xfrm>
          <a:prstGeom prst="rect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152400" dir="2700000" algn="tl" rotWithShape="0">
              <a:schemeClr val="accent2">
                <a:lumMod val="50000"/>
                <a:alpha val="6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1- Créer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28800" y="1290697"/>
            <a:ext cx="5486400" cy="30480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8800" y="1290697"/>
            <a:ext cx="54864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97036" y="1290697"/>
            <a:ext cx="2949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4 Stages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1700" y="2281297"/>
            <a:ext cx="480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Creating modules</a:t>
            </a:r>
            <a:endParaRPr lang="en-US" sz="3200" b="1" dirty="0" smtClean="0">
              <a:latin typeface="Cooper Black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chemeClr val="accent2">
                    <a:lumMod val="50000"/>
                  </a:schemeClr>
                </a:solidFill>
              </a:rPr>
              <a:t>Joining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Creating solvers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Connecting les solvers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029200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smtClean="0"/>
              <a:t>A program joining </a:t>
            </a:r>
            <a:r>
              <a:rPr lang="en-US" sz="3200" b="1" i="1" smtClean="0">
                <a:solidFill>
                  <a:srgbClr val="F14618"/>
                </a:solidFill>
              </a:rPr>
              <a:t>computation modules</a:t>
            </a:r>
            <a:r>
              <a:rPr lang="en-US" sz="3200" b="1" smtClean="0"/>
              <a:t> and </a:t>
            </a:r>
            <a:r>
              <a:rPr lang="en-US" sz="3200" b="1" i="1" smtClean="0">
                <a:solidFill>
                  <a:srgbClr val="F14618"/>
                </a:solidFill>
              </a:rPr>
              <a:t>communication modules</a:t>
            </a:r>
            <a:r>
              <a:rPr lang="en-US" sz="3200" b="1" smtClean="0"/>
              <a:t> </a:t>
            </a:r>
            <a:br>
              <a:rPr lang="en-US" sz="3200" b="1" smtClean="0"/>
            </a:br>
            <a:r>
              <a:rPr lang="en-US" sz="3200" b="1" smtClean="0"/>
              <a:t>(</a:t>
            </a:r>
            <a:r>
              <a:rPr lang="en-US" sz="3200" b="1" i="1" smtClean="0">
                <a:solidFill>
                  <a:srgbClr val="F14618"/>
                </a:solidFill>
              </a:rPr>
              <a:t>abstract solver</a:t>
            </a:r>
            <a:r>
              <a:rPr lang="en-US" sz="3200" b="1" smtClean="0"/>
              <a:t>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" y="3048000"/>
            <a:ext cx="0" cy="1981200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7936" y="3077316"/>
            <a:ext cx="99946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Building parallel solvers with </a:t>
            </a:r>
            <a:r>
              <a:rPr lang="en-US" sz="3200" b="1" dirty="0" smtClean="0">
                <a:solidFill>
                  <a:schemeClr val="bg1"/>
                </a:solidFill>
                <a:latin typeface="Cooper Std Black" pitchFamily="18" charset="0"/>
              </a:rPr>
              <a:t>POSL</a:t>
            </a:r>
            <a:endParaRPr lang="en-US" sz="3200" b="1" dirty="0">
              <a:solidFill>
                <a:schemeClr val="bg1"/>
              </a:solidFill>
              <a:latin typeface="Cooper Std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124974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dirty="0" smtClean="0"/>
              <a:t>Joining </a:t>
            </a:r>
            <a:br>
              <a:rPr lang="en-US" sz="3200" b="1" dirty="0" smtClean="0"/>
            </a:br>
            <a:r>
              <a:rPr lang="en-US" sz="3200" b="1" i="1" dirty="0" smtClean="0">
                <a:solidFill>
                  <a:srgbClr val="F14618"/>
                </a:solidFill>
              </a:rPr>
              <a:t>computation </a:t>
            </a:r>
            <a:r>
              <a:rPr lang="en-US" sz="3200" b="1" dirty="0" smtClean="0"/>
              <a:t>and </a:t>
            </a:r>
            <a:r>
              <a:rPr lang="en-US" sz="3200" b="1" i="1" dirty="0" smtClean="0">
                <a:solidFill>
                  <a:srgbClr val="F14618"/>
                </a:solidFill>
              </a:rPr>
              <a:t>communication modules</a:t>
            </a:r>
            <a:endParaRPr lang="en-US" sz="3200" b="1" dirty="0" smtClean="0"/>
          </a:p>
          <a:p>
            <a:pPr marL="457200" indent="-457200">
              <a:buBlip>
                <a:blip r:embed="rId3"/>
              </a:buBlip>
            </a:pPr>
            <a:r>
              <a:rPr lang="en-US" sz="3200" b="1" dirty="0" smtClean="0"/>
              <a:t>Parametric operators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3124200"/>
            <a:ext cx="5029199" cy="7224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1" y="1066800"/>
            <a:ext cx="2971799" cy="426883"/>
          </a:xfrm>
          <a:prstGeom prst="rect">
            <a:avLst/>
          </a:prstGeom>
          <a:noFill/>
        </p:spPr>
      </p:pic>
      <p:pic>
        <p:nvPicPr>
          <p:cNvPr id="27651" name="Picture 3" descr="C:\Users\alejandro\Desktop\ImageWork\POSL\svs - Thesis\seq_ex\seq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945" y="2819400"/>
            <a:ext cx="5376111" cy="1219200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4615542" y="4191000"/>
            <a:ext cx="0" cy="838200"/>
          </a:xfrm>
          <a:prstGeom prst="straightConnector1">
            <a:avLst/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600" y="51054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dirty="0" smtClean="0"/>
              <a:t>Sequential execution </a:t>
            </a:r>
            <a:r>
              <a:rPr lang="en-US" sz="3200" b="1" i="1" dirty="0" smtClean="0">
                <a:solidFill>
                  <a:srgbClr val="F14618"/>
                </a:solidFill>
              </a:rPr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3400" y="457200"/>
            <a:ext cx="3276600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This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1625025"/>
            <a:ext cx="3352800" cy="58477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1117600" dist="2540000" sx="172000" sy="172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-1828800" y="2209800"/>
            <a:ext cx="6781800" cy="1828800"/>
          </a:xfrm>
          <a:prstGeom prst="arc">
            <a:avLst>
              <a:gd name="adj1" fmla="val 16309101"/>
              <a:gd name="adj2" fmla="val 21277595"/>
            </a:avLst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1000" y="2453819"/>
            <a:ext cx="27510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C00000"/>
                </a:solidFill>
                <a:latin typeface="Arial Black" pitchFamily="34" charset="0"/>
              </a:rPr>
              <a:t>2</a:t>
            </a:r>
            <a:endParaRPr lang="en-US" sz="300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3970" y="3248561"/>
            <a:ext cx="1553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nd</a:t>
            </a: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0" y="3200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STUDY USING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6600" y="442978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OF SOME  </a:t>
            </a:r>
            <a:r>
              <a:rPr lang="en-US" sz="2800" b="1" dirty="0" smtClean="0">
                <a:latin typeface="Arial Black" pitchFamily="34" charset="0"/>
              </a:rPr>
              <a:t>COMMUNICATION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1600" y="4789716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 Black" pitchFamily="34" charset="0"/>
              </a:rPr>
              <a:t>STRATEGIES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91200" y="515982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</a:rPr>
              <a:t>SOLVING</a:t>
            </a:r>
            <a:endParaRPr lang="en-US" sz="2800" b="1" dirty="0" smtClean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3286" y="3330008"/>
            <a:ext cx="3037114" cy="1231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 smtClean="0">
                <a:solidFill>
                  <a:srgbClr val="B52F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POSL</a:t>
            </a:r>
            <a:endParaRPr lang="en-US" sz="8000" dirty="0">
              <a:solidFill>
                <a:srgbClr val="B52F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7056" y="5377544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CLASICAL  CSP</a:t>
            </a:r>
            <a:endParaRPr lang="en-US" sz="2800" b="1" dirty="0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1" y="1066800"/>
            <a:ext cx="2971799" cy="426883"/>
          </a:xfrm>
          <a:prstGeom prst="rect">
            <a:avLst/>
          </a:prstGeom>
          <a:noFill/>
        </p:spPr>
      </p:pic>
      <p:pic>
        <p:nvPicPr>
          <p:cNvPr id="27652" name="Picture 4" descr="C:\Users\alejandro\Desktop\ImageWork\POSL\svs - Thesis\seq_ex\seq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3954" y="2697547"/>
            <a:ext cx="7316093" cy="14629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1" y="1066800"/>
            <a:ext cx="2971799" cy="426883"/>
          </a:xfrm>
          <a:prstGeom prst="rect">
            <a:avLst/>
          </a:prstGeom>
          <a:noFill/>
        </p:spPr>
      </p:pic>
      <p:pic>
        <p:nvPicPr>
          <p:cNvPr id="27650" name="Picture 2" descr="C:\Users\alejandro\Desktop\ImageWork\POSL\svs - Thesis\seq_ex\seq_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358" y="2705100"/>
            <a:ext cx="7831284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1" y="1066800"/>
            <a:ext cx="2971799" cy="426883"/>
          </a:xfrm>
          <a:prstGeom prst="rect">
            <a:avLst/>
          </a:prstGeom>
          <a:noFill/>
        </p:spPr>
      </p:pic>
      <p:pic>
        <p:nvPicPr>
          <p:cNvPr id="28674" name="Picture 2" descr="C:\Users\alejandro\Desktop\ImageWork\POSL\svs - Thesis\seq_ex\cy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944" y="2565415"/>
            <a:ext cx="8520112" cy="1727170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V="1">
            <a:off x="2710540" y="3861375"/>
            <a:ext cx="2" cy="1244025"/>
          </a:xfrm>
          <a:prstGeom prst="straightConnector1">
            <a:avLst/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76400" y="51054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dirty="0" smtClean="0"/>
              <a:t>Cyclic execution </a:t>
            </a:r>
            <a:r>
              <a:rPr lang="en-US" sz="3200" b="1" i="1" dirty="0" smtClean="0">
                <a:solidFill>
                  <a:srgbClr val="F14618"/>
                </a:solidFill>
              </a:rPr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26626" name="Picture 2" descr="C:\Users\alejandro\Desktop\ImageWork\POSL\svs - Thesis\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1" y="1066800"/>
            <a:ext cx="2971799" cy="426883"/>
          </a:xfrm>
          <a:prstGeom prst="rect">
            <a:avLst/>
          </a:prstGeom>
          <a:noFill/>
        </p:spPr>
      </p:pic>
      <p:pic>
        <p:nvPicPr>
          <p:cNvPr id="29698" name="Picture 2" descr="C:\Users\alejandro\Desktop\ImageWork\POSL\svs - Thesis\seq_ex\send_rec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103" y="2400300"/>
            <a:ext cx="8201795" cy="2057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14600" y="59436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dirty="0" smtClean="0"/>
              <a:t>Minimum output </a:t>
            </a:r>
            <a:r>
              <a:rPr lang="en-US" sz="3200" b="1" i="1" dirty="0" smtClean="0">
                <a:solidFill>
                  <a:srgbClr val="F14618"/>
                </a:solidFill>
              </a:rPr>
              <a:t>operator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17230" y="3363686"/>
            <a:ext cx="2" cy="2651760"/>
          </a:xfrm>
          <a:prstGeom prst="straightConnector1">
            <a:avLst/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28800" y="535882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dirty="0" smtClean="0"/>
              <a:t>Sending output </a:t>
            </a:r>
            <a:r>
              <a:rPr lang="en-US" sz="3200" b="1" i="1" dirty="0" smtClean="0">
                <a:solidFill>
                  <a:srgbClr val="F14618"/>
                </a:solidFill>
              </a:rPr>
              <a:t>operator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400800" y="4495800"/>
            <a:ext cx="0" cy="939226"/>
          </a:xfrm>
          <a:prstGeom prst="straightConnector1">
            <a:avLst/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56388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dirty="0" smtClean="0"/>
              <a:t>Not null </a:t>
            </a:r>
            <a:r>
              <a:rPr lang="en-US" sz="3200" b="1" i="1" dirty="0" smtClean="0">
                <a:solidFill>
                  <a:srgbClr val="F14618"/>
                </a:solidFill>
              </a:rPr>
              <a:t>operator</a:t>
            </a:r>
          </a:p>
        </p:txBody>
      </p:sp>
      <p:pic>
        <p:nvPicPr>
          <p:cNvPr id="30722" name="Picture 2" descr="C:\Users\alejandro\Desktop\ImageWork\POSL\svs - Thesis\seq_ex\muta2_v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066800"/>
            <a:ext cx="8763000" cy="2026213"/>
          </a:xfrm>
          <a:prstGeom prst="rect">
            <a:avLst/>
          </a:prstGeom>
          <a:noFill/>
        </p:spPr>
      </p:pic>
      <p:pic>
        <p:nvPicPr>
          <p:cNvPr id="30723" name="Picture 3" descr="C:\Users\alejandro\Desktop\ImageWork\POSL\svs - Thesis\seq_ex\muta1_v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581400"/>
            <a:ext cx="8839200" cy="1529144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 flipV="1">
            <a:off x="7413172" y="4775774"/>
            <a:ext cx="0" cy="939226"/>
          </a:xfrm>
          <a:prstGeom prst="straightConnector1">
            <a:avLst/>
          </a:prstGeom>
          <a:ln w="63500">
            <a:solidFill>
              <a:srgbClr val="F146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124974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smtClean="0"/>
              <a:t>Joining </a:t>
            </a:r>
            <a:br>
              <a:rPr lang="en-US" sz="3200" b="1" smtClean="0"/>
            </a:br>
            <a:r>
              <a:rPr lang="en-US" sz="3200" b="1" i="1" smtClean="0">
                <a:solidFill>
                  <a:srgbClr val="F14618"/>
                </a:solidFill>
              </a:rPr>
              <a:t>computation </a:t>
            </a:r>
            <a:r>
              <a:rPr lang="en-US" sz="3200" b="1" smtClean="0"/>
              <a:t>and </a:t>
            </a:r>
            <a:r>
              <a:rPr lang="en-US" sz="3200" b="1" i="1" smtClean="0">
                <a:solidFill>
                  <a:srgbClr val="F14618"/>
                </a:solidFill>
              </a:rPr>
              <a:t>communication modules</a:t>
            </a:r>
            <a:endParaRPr lang="en-US" sz="3200" b="1" smtClean="0"/>
          </a:p>
          <a:p>
            <a:pPr marL="457200" indent="-457200">
              <a:buBlip>
                <a:blip r:embed="rId3"/>
              </a:buBlip>
            </a:pPr>
            <a:r>
              <a:rPr lang="en-US" sz="3200" b="1" smtClean="0"/>
              <a:t>Parametric operatos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2- Joining modules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82947" name="Picture 3" descr="C:\Users\alejandro\Desktop\JFPC\muta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3949" y="3566160"/>
            <a:ext cx="4306306" cy="2377440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82948" name="Picture 4" descr="C:\Users\alejandro\Desktop\JFPC\muta2_bw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649120" y="3566160"/>
            <a:ext cx="4306306" cy="2377440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4561582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Joindre </a:t>
            </a:r>
            <a:r>
              <a:rPr lang="fr-FR" sz="3200" b="1" i="1" dirty="0" err="1" smtClean="0">
                <a:solidFill>
                  <a:srgbClr val="F14618"/>
                </a:solidFill>
              </a:rPr>
              <a:t>operation</a:t>
            </a:r>
            <a:r>
              <a:rPr lang="fr-FR" sz="3200" b="1" i="1" dirty="0" smtClean="0">
                <a:solidFill>
                  <a:srgbClr val="F14618"/>
                </a:solidFill>
              </a:rPr>
              <a:t> modules</a:t>
            </a:r>
            <a:r>
              <a:rPr lang="fr-FR" sz="3200" b="1" dirty="0" smtClean="0"/>
              <a:t> et </a:t>
            </a:r>
            <a:r>
              <a:rPr lang="fr-FR" sz="3200" b="1" i="1" dirty="0" smtClean="0">
                <a:solidFill>
                  <a:srgbClr val="F14618"/>
                </a:solidFill>
              </a:rPr>
              <a:t>open </a:t>
            </a:r>
            <a:r>
              <a:rPr lang="fr-FR" sz="3200" b="1" i="1" dirty="0" err="1" smtClean="0">
                <a:solidFill>
                  <a:srgbClr val="F14618"/>
                </a:solidFill>
              </a:rPr>
              <a:t>channels</a:t>
            </a:r>
            <a:endParaRPr lang="fr-FR" sz="3200" b="1" dirty="0" smtClean="0"/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Décider  informations à envoyer</a:t>
            </a:r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Opérateurs paramétriques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1" name="Picture 3" descr="C:\Users\alejandro\Desktop\svs\new_vision\new_muta2_b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35" y="2819400"/>
            <a:ext cx="7459331" cy="1676400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9116" y="993648"/>
            <a:ext cx="7445768" cy="1673352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116" y="993648"/>
            <a:ext cx="7445768" cy="1673352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28600" y="3352800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 (&lt;</a:t>
            </a:r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&gt;)</a:t>
            </a:r>
          </a:p>
          <a:p>
            <a:pPr marL="457200" indent="-457200"/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(M1, or(M2, </a:t>
            </a:r>
            <a:r>
              <a:rPr lang="fr-FR" sz="2800" b="1" dirty="0" err="1" smtClean="0"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)), M3),</a:t>
            </a:r>
          </a:p>
          <a:p>
            <a:pPr marL="457200" indent="-457200"/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	)</a:t>
            </a:r>
          </a:p>
          <a:p>
            <a:pPr marL="457200" indent="-457200"/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(M1, or(M2, 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)), M3),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17" y="993648"/>
            <a:ext cx="7445766" cy="1673352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(M1, or(M2, 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)), M3),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17" y="993648"/>
            <a:ext cx="7445766" cy="167335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3262116"/>
            <a:ext cx="3048000" cy="338666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143000" y="2057400"/>
            <a:ext cx="990600" cy="685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43000" y="2895600"/>
            <a:ext cx="6096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52400"/>
            <a:ext cx="6589713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 descr="Ford Motor Co 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4572000"/>
            <a:ext cx="2667000" cy="1998472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781800" y="5029200"/>
            <a:ext cx="1524000" cy="12192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72200" y="5562600"/>
            <a:ext cx="457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0" y="51054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0" y="5663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2136" y="566362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02136" y="509756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B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0" y="4648200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execute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(M1, or(M2, 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)), 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19" y="993648"/>
            <a:ext cx="7445762" cy="1673351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M1, or(M2, 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 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19" y="993648"/>
            <a:ext cx="7445762" cy="1673350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21" y="993648"/>
            <a:ext cx="7445757" cy="1673350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M1, </a:t>
            </a:r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or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M2, </a:t>
            </a:r>
            <a:r>
              <a:rPr lang="fr-FR" sz="2800" b="1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 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M1, </a:t>
            </a:r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or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M2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err="1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 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21" y="993648"/>
            <a:ext cx="7445757" cy="1673349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M1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or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M2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err="1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 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23" y="993648"/>
            <a:ext cx="7445753" cy="1673349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M1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or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M2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err="1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)),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23" y="993648"/>
            <a:ext cx="7445753" cy="1673348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3124200"/>
            <a:ext cx="8839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352801"/>
            <a:ext cx="891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while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err="1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execute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M1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or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M2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err="1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)),</a:t>
            </a: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M3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),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fr-FR" sz="28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M4</a:t>
            </a:r>
          </a:p>
          <a:p>
            <a:pPr marL="457200" indent="-457200"/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sz="28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457200" indent="-457200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end</a:t>
            </a: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fr-FR" sz="3200" b="1" dirty="0" smtClean="0">
                <a:latin typeface="Consolas" pitchFamily="49" charset="0"/>
                <a:cs typeface="Consolas" pitchFamily="49" charset="0"/>
              </a:rPr>
            </a:br>
            <a:r>
              <a:rPr lang="fr-FR" sz="3200" b="1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  2- Assembler les modules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3972" name="Picture 4" descr="C:\Users\alejandro\Desktop\svs\new_vision\new_muta1_bw_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9125" y="993648"/>
            <a:ext cx="7445749" cy="1673348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28800" y="1290697"/>
            <a:ext cx="5486400" cy="30480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8800" y="1290697"/>
            <a:ext cx="54864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97036" y="1290697"/>
            <a:ext cx="2949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4 Stages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1700" y="2281297"/>
            <a:ext cx="480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Creating modules</a:t>
            </a:r>
            <a:endParaRPr lang="en-US" sz="3200" b="1" dirty="0" smtClean="0">
              <a:latin typeface="Cooper Black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Joining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chemeClr val="accent2">
                    <a:lumMod val="50000"/>
                  </a:schemeClr>
                </a:solidFill>
              </a:rPr>
              <a:t>Creating solvers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Connecting solvers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0292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dirty="0" smtClean="0"/>
              <a:t>Instantiating </a:t>
            </a:r>
            <a:r>
              <a:rPr lang="en-US" sz="3200" b="1" i="1" dirty="0" smtClean="0">
                <a:solidFill>
                  <a:srgbClr val="F14618"/>
                </a:solidFill>
              </a:rPr>
              <a:t>computation </a:t>
            </a:r>
            <a:r>
              <a:rPr lang="en-US" sz="3200" b="1" dirty="0" smtClean="0"/>
              <a:t>and </a:t>
            </a:r>
            <a:r>
              <a:rPr lang="en-US" sz="3200" b="1" i="1" dirty="0" smtClean="0">
                <a:solidFill>
                  <a:srgbClr val="F14618"/>
                </a:solidFill>
              </a:rPr>
              <a:t>communication modules</a:t>
            </a:r>
            <a:r>
              <a:rPr lang="en-US" sz="3200" b="1" dirty="0" smtClean="0"/>
              <a:t> into the  </a:t>
            </a:r>
            <a:r>
              <a:rPr lang="en-US" sz="3200" b="1" i="1" dirty="0" smtClean="0">
                <a:solidFill>
                  <a:srgbClr val="F14618"/>
                </a:solidFill>
              </a:rPr>
              <a:t>abstract solver</a:t>
            </a:r>
            <a:endParaRPr lang="en-US" sz="3200" b="1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" y="3505200"/>
            <a:ext cx="0" cy="1524000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7936" y="3526315"/>
            <a:ext cx="99946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Building parallel solvers with </a:t>
            </a:r>
            <a:r>
              <a:rPr lang="en-US" sz="3200" b="1" dirty="0" smtClean="0">
                <a:solidFill>
                  <a:schemeClr val="bg1"/>
                </a:solidFill>
                <a:latin typeface="Cooper Std Black" pitchFamily="18" charset="0"/>
              </a:rPr>
              <a:t>POSL</a:t>
            </a:r>
            <a:endParaRPr lang="en-US" sz="3200" b="1" dirty="0">
              <a:solidFill>
                <a:schemeClr val="bg1"/>
              </a:solidFill>
              <a:latin typeface="Cooper Std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295400"/>
            <a:ext cx="8839200" cy="3276600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3- Creating solvers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7620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… by instantiating declared modules: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1379815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smtClean="0">
                <a:solidFill>
                  <a:srgbClr val="00B0F0"/>
                </a:solidFill>
                <a:latin typeface="Arial Black" pitchFamily="34" charset="0"/>
                <a:cs typeface="Consolas" pitchFamily="49" charset="0"/>
              </a:rPr>
              <a:t>St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:=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abstract </a:t>
            </a:r>
            <a:r>
              <a:rPr lang="fr-FR" sz="2200" b="1" i="1" dirty="0" err="1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solver</a:t>
            </a:r>
            <a:endParaRPr lang="fr-FR" sz="2200" b="1" i="1" dirty="0" smtClean="0">
              <a:solidFill>
                <a:srgbClr val="F14618"/>
              </a:solidFill>
              <a:latin typeface="Arial Black" pitchFamily="34" charset="0"/>
              <a:cs typeface="Consolas" pitchFamily="49" charset="0"/>
            </a:endParaRPr>
          </a:p>
          <a:p>
            <a:pPr marL="457200" indent="-457200"/>
            <a:r>
              <a:rPr lang="fr-FR" sz="2200" b="1" dirty="0" smtClean="0"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computation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communication</a:t>
            </a:r>
            <a:r>
              <a:rPr lang="fr-FR" sz="2200" b="1" i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C.M.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{</a:t>
            </a:r>
          </a:p>
          <a:p>
            <a:pPr marL="282575" indent="-282575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while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fr-FR" sz="2000" b="1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000" b="1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000" b="1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576263" indent="-576263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	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), </a:t>
            </a:r>
            <a:r>
              <a:rPr lang="fr-FR" sz="2000" b="1" dirty="0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min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C.M.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))</a:t>
            </a:r>
          </a:p>
          <a:p>
            <a:pPr marL="576263" indent="-576263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fr-FR" sz="2000" b="1" dirty="0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end</a:t>
            </a:r>
          </a:p>
          <a:p>
            <a:pPr marL="282575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   )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}</a:t>
            </a:r>
            <a:endParaRPr lang="fr-FR" sz="2200" b="1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295400"/>
            <a:ext cx="8839200" cy="3276600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  3- Creating solvers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7620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… by instantiating declared modules: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1379815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smtClean="0">
                <a:solidFill>
                  <a:srgbClr val="00B0F0"/>
                </a:solidFill>
                <a:latin typeface="Arial Black" pitchFamily="34" charset="0"/>
                <a:cs typeface="Consolas" pitchFamily="49" charset="0"/>
              </a:rPr>
              <a:t>St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:=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abstract </a:t>
            </a:r>
            <a:r>
              <a:rPr lang="fr-FR" sz="2200" b="1" i="1" dirty="0" err="1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solver</a:t>
            </a:r>
            <a:endParaRPr lang="fr-FR" sz="2200" b="1" i="1" dirty="0" smtClean="0">
              <a:solidFill>
                <a:srgbClr val="F14618"/>
              </a:solidFill>
              <a:latin typeface="Arial Black" pitchFamily="34" charset="0"/>
              <a:cs typeface="Consolas" pitchFamily="49" charset="0"/>
            </a:endParaRPr>
          </a:p>
          <a:p>
            <a:pPr marL="457200" indent="-457200"/>
            <a:r>
              <a:rPr lang="fr-FR" sz="2200" b="1" dirty="0" smtClean="0"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computation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communication</a:t>
            </a:r>
            <a:r>
              <a:rPr lang="fr-FR" sz="2200" b="1" i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C.M.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{</a:t>
            </a:r>
          </a:p>
          <a:p>
            <a:pPr marL="282575" indent="-282575"/>
            <a:r>
              <a:rPr lang="fr-FR" sz="28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while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fr-FR" sz="2000" b="1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fr-FR" sz="2000" b="1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stop_cond</a:t>
            </a:r>
            <a:r>
              <a:rPr lang="fr-FR" sz="2000" b="1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576263" indent="-576263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	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err="1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execute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), </a:t>
            </a:r>
            <a:r>
              <a:rPr lang="fr-FR" sz="2000" b="1" dirty="0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min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C.M.</a:t>
            </a:r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))</a:t>
            </a:r>
          </a:p>
          <a:p>
            <a:pPr marL="576263" indent="-576263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fr-FR" sz="2000" b="1" dirty="0" smtClean="0">
                <a:solidFill>
                  <a:srgbClr val="FFFF00"/>
                </a:solidFill>
                <a:latin typeface="Cooper Std Black" pitchFamily="18" charset="0"/>
                <a:cs typeface="Consolas" pitchFamily="49" charset="0"/>
              </a:rPr>
              <a:t>end</a:t>
            </a:r>
          </a:p>
          <a:p>
            <a:pPr marL="282575"/>
            <a:r>
              <a:rPr lang="fr-FR" sz="20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   )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}</a:t>
            </a:r>
            <a:endParaRPr lang="fr-FR" sz="2200" b="1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5051606"/>
            <a:ext cx="8839200" cy="1752600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" y="5029200"/>
            <a:ext cx="8534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err="1" smtClean="0">
                <a:solidFill>
                  <a:srgbClr val="00B0F0"/>
                </a:solidFill>
                <a:latin typeface="Arial Black" pitchFamily="34" charset="0"/>
                <a:cs typeface="Consolas" pitchFamily="49" charset="0"/>
              </a:rPr>
              <a:t>Sk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:=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i="1" dirty="0" err="1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solver</a:t>
            </a:r>
            <a:r>
              <a:rPr lang="fr-FR" sz="2200" b="1" i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{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abstract </a:t>
            </a:r>
            <a:r>
              <a:rPr lang="fr-FR" sz="2200" b="1" i="1" dirty="0" err="1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solver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: </a:t>
            </a:r>
            <a:r>
              <a:rPr lang="fr-FR" sz="22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St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 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computation</a:t>
            </a:r>
            <a:r>
              <a:rPr lang="fr-FR" sz="2200" b="1" i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OM.Rand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OM.1Swap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OM.BI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OM.AI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	</a:t>
            </a:r>
            <a:r>
              <a:rPr lang="fr-FR" sz="2200" b="1" i="1" dirty="0" smtClean="0">
                <a:solidFill>
                  <a:srgbClr val="F14618"/>
                </a:solidFill>
                <a:latin typeface="Arial Black" pitchFamily="34" charset="0"/>
                <a:cs typeface="Consolas" pitchFamily="49" charset="0"/>
              </a:rPr>
              <a:t>communication </a:t>
            </a:r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: </a:t>
            </a:r>
            <a:r>
              <a:rPr lang="fr-FR" sz="22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OCh.Last</a:t>
            </a:r>
            <a:r>
              <a:rPr lang="fr-FR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/>
            <a:r>
              <a:rPr lang="fr-FR" sz="2200" b="1" dirty="0" smtClean="0">
                <a:solidFill>
                  <a:schemeClr val="bg1"/>
                </a:solidFill>
                <a:latin typeface="Arial Black" pitchFamily="34" charset="0"/>
                <a:cs typeface="Consolas" pitchFamily="49" charset="0"/>
              </a:rPr>
              <a:t>}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3143250" y="4419600"/>
            <a:ext cx="28575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pic>
        <p:nvPicPr>
          <p:cNvPr id="24" name="Picture 23" descr="gps-ma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514" y="1110342"/>
            <a:ext cx="4289778" cy="28956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28800" y="1290697"/>
            <a:ext cx="5486400" cy="30480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8800" y="1290697"/>
            <a:ext cx="54864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97036" y="1290697"/>
            <a:ext cx="2949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4 Stages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1700" y="2281297"/>
            <a:ext cx="480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smtClean="0"/>
              <a:t>Creating modules</a:t>
            </a:r>
            <a:endParaRPr lang="en-US" sz="3200" b="1" smtClean="0">
              <a:latin typeface="Cooper Black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smtClean="0"/>
              <a:t>Joining 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smtClean="0"/>
              <a:t>Creating solvers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u="sng" smtClean="0">
                <a:solidFill>
                  <a:schemeClr val="accent2">
                    <a:lumMod val="50000"/>
                  </a:schemeClr>
                </a:solidFill>
              </a:rPr>
              <a:t>Connecting solvers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02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dirty="0" smtClean="0"/>
              <a:t>Creating communication channels</a:t>
            </a:r>
            <a:br>
              <a:rPr lang="en-US" sz="3200" b="1" dirty="0" smtClean="0"/>
            </a:br>
            <a:r>
              <a:rPr lang="en-US" sz="3200" b="1" dirty="0" smtClean="0"/>
              <a:t>(</a:t>
            </a:r>
            <a:r>
              <a:rPr lang="en-US" sz="3200" b="1" i="1" dirty="0" smtClean="0">
                <a:solidFill>
                  <a:srgbClr val="F14618"/>
                </a:solidFill>
              </a:rPr>
              <a:t>communication strategy</a:t>
            </a:r>
            <a:r>
              <a:rPr lang="en-US" sz="3200" b="1" dirty="0" smtClean="0"/>
              <a:t>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" y="4038600"/>
            <a:ext cx="0" cy="990600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7936" y="4038600"/>
            <a:ext cx="99946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Building parallel solvers with </a:t>
            </a:r>
            <a:r>
              <a:rPr lang="en-US" sz="3200" b="1" dirty="0" smtClean="0">
                <a:solidFill>
                  <a:schemeClr val="bg1"/>
                </a:solidFill>
                <a:latin typeface="Cooper Std Black" pitchFamily="18" charset="0"/>
              </a:rPr>
              <a:t>POSL</a:t>
            </a:r>
            <a:endParaRPr lang="en-US" sz="3200" b="1" dirty="0">
              <a:solidFill>
                <a:schemeClr val="bg1"/>
              </a:solidFill>
              <a:latin typeface="Cooper Std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 solvers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265" y="4908060"/>
            <a:ext cx="3346935" cy="57834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267200" y="2438400"/>
            <a:ext cx="4572000" cy="29718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3400" y="2445603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connection can be defined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and only if: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5230" y="4779105"/>
            <a:ext cx="1203570" cy="762000"/>
          </a:xfrm>
          <a:prstGeom prst="rect">
            <a:avLst/>
          </a:prstGeom>
          <a:noFill/>
          <a:ln w="38100">
            <a:solidFill>
              <a:srgbClr val="110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99458" y="3794370"/>
            <a:ext cx="0" cy="990600"/>
          </a:xfrm>
          <a:prstGeom prst="straightConnector1">
            <a:avLst/>
          </a:prstGeom>
          <a:ln w="38100">
            <a:solidFill>
              <a:srgbClr val="110B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4- Connecting solvers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67200" y="335280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Blip>
                <a:blip r:embed="rId3"/>
              </a:buBlip>
            </a:pPr>
            <a:r>
              <a:rPr lang="en-US" sz="2000" smtClean="0">
                <a:latin typeface="Cooper Std Black" pitchFamily="18" charset="0"/>
                <a:sym typeface="Symbol"/>
              </a:rPr>
              <a:t>S</a:t>
            </a:r>
            <a:r>
              <a:rPr lang="en-US" sz="2000" baseline="-25000" smtClean="0">
                <a:sym typeface="Symbol"/>
              </a:rPr>
              <a:t>1  </a:t>
            </a:r>
            <a:r>
              <a:rPr lang="en-US" sz="2000" smtClean="0">
                <a:sym typeface="Symbol"/>
              </a:rPr>
              <a:t>has</a:t>
            </a:r>
            <a:r>
              <a:rPr lang="en-US" sz="2000" smtClean="0"/>
              <a:t> a </a:t>
            </a:r>
            <a:r>
              <a:rPr lang="en-US" sz="2000" b="1" i="1" smtClean="0">
                <a:solidFill>
                  <a:srgbClr val="F14618"/>
                </a:solidFill>
              </a:rPr>
              <a:t>computation module</a:t>
            </a:r>
            <a:r>
              <a:rPr lang="en-US" sz="2400" b="1" smtClean="0"/>
              <a:t> </a:t>
            </a:r>
            <a:r>
              <a:rPr lang="en-US" sz="2400" b="1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mtClean="0">
                <a:latin typeface="Blackadder ITC" pitchFamily="82" charset="0"/>
                <a:cs typeface="Times New Roman" pitchFamily="18" charset="0"/>
              </a:rPr>
              <a:t>v</a:t>
            </a:r>
          </a:p>
          <a:p>
            <a:pPr marL="287338" indent="-287338">
              <a:buBlip>
                <a:blip r:embed="rId3"/>
              </a:buBlip>
            </a:pPr>
            <a:r>
              <a:rPr lang="en-US" sz="2000" smtClean="0">
                <a:cs typeface="Times New Roman" pitchFamily="18" charset="0"/>
              </a:rPr>
              <a:t>The output of </a:t>
            </a:r>
            <a:r>
              <a:rPr lang="en-US" sz="2400" b="1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mtClean="0">
                <a:latin typeface="Blackadder ITC" pitchFamily="82" charset="0"/>
                <a:cs typeface="Times New Roman" pitchFamily="18" charset="0"/>
              </a:rPr>
              <a:t>v</a:t>
            </a:r>
            <a:r>
              <a:rPr lang="en-US" sz="2000" smtClean="0">
                <a:cs typeface="Times New Roman" pitchFamily="18" charset="0"/>
              </a:rPr>
              <a:t> has been sent </a:t>
            </a:r>
            <a:endParaRPr lang="en-US" sz="200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1750831" y="4972499"/>
            <a:ext cx="762000" cy="435929"/>
            <a:chOff x="2017352" y="5892301"/>
            <a:chExt cx="1066800" cy="584699"/>
          </a:xfrm>
        </p:grpSpPr>
        <p:sp>
          <p:nvSpPr>
            <p:cNvPr id="19" name="Oval 18"/>
            <p:cNvSpPr/>
            <p:nvPr/>
          </p:nvSpPr>
          <p:spPr>
            <a:xfrm>
              <a:off x="2242851" y="5899532"/>
              <a:ext cx="577468" cy="577468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17352" y="5892301"/>
              <a:ext cx="1066800" cy="53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/>
              <a:r>
                <a:rPr lang="fr-FR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09600" y="4876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/>
            <a:r>
              <a:rPr lang="fr-FR" sz="2400" b="1" dirty="0" smtClean="0">
                <a:latin typeface="Cooper Std Black" pitchFamily="18" charset="0"/>
                <a:cs typeface="Times New Roman" pitchFamily="18" charset="0"/>
              </a:rPr>
              <a:t>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 . M</a:t>
            </a:r>
            <a:r>
              <a:rPr lang="fr-FR" sz="3200" dirty="0" smtClean="0">
                <a:latin typeface="Blackadder ITC" pitchFamily="82" charset="0"/>
                <a:cs typeface="Times New Roman" pitchFamily="18" charset="0"/>
              </a:rPr>
              <a:t>v</a:t>
            </a:r>
            <a:endParaRPr lang="fr-FR" sz="2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25233" y="495123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/>
            <a:r>
              <a:rPr lang="fr-FR" sz="2400" b="1" dirty="0" smtClean="0">
                <a:latin typeface="Cooper Std Black" pitchFamily="18" charset="0"/>
                <a:cs typeface="Times New Roman" pitchFamily="18" charset="0"/>
              </a:rPr>
              <a:t>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 . Ch</a:t>
            </a:r>
            <a:r>
              <a:rPr lang="fr-FR" sz="2400" baseline="-25000" dirty="0" smtClean="0"/>
              <a:t>2</a:t>
            </a:r>
            <a:endParaRPr lang="fr-FR" sz="2000" dirty="0" smtClean="0"/>
          </a:p>
        </p:txBody>
      </p:sp>
      <p:pic>
        <p:nvPicPr>
          <p:cNvPr id="27" name="Picture 2" descr="C:\Users\alejandro\Desktop\ImageWork\POSL\svs - Thesis\comm_sol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057400"/>
            <a:ext cx="4038598" cy="1949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67200" y="2438400"/>
            <a:ext cx="4572000" cy="29718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67200" y="34290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Blip>
                <a:blip r:embed="rId3"/>
              </a:buBlip>
            </a:pPr>
            <a:r>
              <a:rPr lang="en-US" sz="2000" smtClean="0">
                <a:latin typeface="Cooper Std Black" pitchFamily="18" charset="0"/>
                <a:sym typeface="Symbol"/>
              </a:rPr>
              <a:t>S</a:t>
            </a:r>
            <a:r>
              <a:rPr lang="en-US" sz="2000" baseline="-25000" smtClean="0">
                <a:sym typeface="Symbol"/>
              </a:rPr>
              <a:t>2  </a:t>
            </a:r>
            <a:r>
              <a:rPr lang="en-US" sz="2000" smtClean="0">
                <a:sym typeface="Symbol"/>
              </a:rPr>
              <a:t>has</a:t>
            </a:r>
            <a:r>
              <a:rPr lang="en-US" sz="2000" smtClean="0"/>
              <a:t> a </a:t>
            </a:r>
            <a:r>
              <a:rPr lang="en-US" sz="2000" b="1" i="1" smtClean="0">
                <a:solidFill>
                  <a:srgbClr val="F14618"/>
                </a:solidFill>
              </a:rPr>
              <a:t>communication module</a:t>
            </a:r>
            <a:r>
              <a:rPr lang="en-US" sz="2400" b="1" smtClean="0"/>
              <a:t> </a:t>
            </a:r>
            <a:r>
              <a:rPr lang="en-US" sz="2400" b="1" i="1" smtClean="0"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en-US" sz="2400" baseline="-25000" smtClean="0"/>
              <a:t>2</a:t>
            </a:r>
            <a:endParaRPr lang="en-US" sz="3200" smtClean="0">
              <a:latin typeface="Blackadder ITC" pitchFamily="82" charset="0"/>
              <a:cs typeface="Times New Roman" pitchFamily="18" charset="0"/>
            </a:endParaRPr>
          </a:p>
          <a:p>
            <a:pPr marL="287338" indent="-287338">
              <a:buBlip>
                <a:blip r:embed="rId3"/>
              </a:buBlip>
            </a:pPr>
            <a:r>
              <a:rPr lang="en-US" sz="2400" b="1" i="1" smtClean="0"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en-US" sz="2400" baseline="-25000" smtClean="0"/>
              <a:t>2</a:t>
            </a:r>
            <a:r>
              <a:rPr lang="en-US" sz="2000" baseline="-25000" smtClean="0"/>
              <a:t>  </a:t>
            </a:r>
            <a:r>
              <a:rPr lang="en-US" sz="2000" smtClean="0">
                <a:cs typeface="Times New Roman" pitchFamily="18" charset="0"/>
              </a:rPr>
              <a:t>receives the same type of information sent by </a:t>
            </a:r>
            <a:r>
              <a:rPr lang="en-US" sz="2400" b="1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mtClean="0">
                <a:latin typeface="Blackadder ITC" pitchFamily="82" charset="0"/>
                <a:cs typeface="Times New Roman" pitchFamily="18" charset="0"/>
              </a:rPr>
              <a:t>v</a:t>
            </a:r>
            <a:endParaRPr lang="en-US" sz="2000" smtClean="0"/>
          </a:p>
        </p:txBody>
      </p:sp>
      <p:sp>
        <p:nvSpPr>
          <p:cNvPr id="19" name="Rectangle 18"/>
          <p:cNvSpPr/>
          <p:nvPr/>
        </p:nvSpPr>
        <p:spPr>
          <a:xfrm>
            <a:off x="539265" y="4908060"/>
            <a:ext cx="3346935" cy="57834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50831" y="4972499"/>
            <a:ext cx="762000" cy="435929"/>
            <a:chOff x="2017352" y="5892301"/>
            <a:chExt cx="1066800" cy="584699"/>
          </a:xfrm>
        </p:grpSpPr>
        <p:sp>
          <p:nvSpPr>
            <p:cNvPr id="26" name="Oval 25"/>
            <p:cNvSpPr/>
            <p:nvPr/>
          </p:nvSpPr>
          <p:spPr>
            <a:xfrm>
              <a:off x="2242851" y="5899532"/>
              <a:ext cx="577468" cy="577468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17352" y="5892301"/>
              <a:ext cx="1066800" cy="53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/>
              <a:r>
                <a:rPr lang="fr-FR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09600" y="48768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/>
            <a:r>
              <a:rPr lang="fr-FR" sz="2400" b="1" dirty="0" smtClean="0">
                <a:latin typeface="Cooper Std Black" pitchFamily="18" charset="0"/>
                <a:cs typeface="Times New Roman" pitchFamily="18" charset="0"/>
              </a:rPr>
              <a:t>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 . M</a:t>
            </a:r>
            <a:r>
              <a:rPr lang="fr-FR" sz="3200" dirty="0" smtClean="0">
                <a:latin typeface="Blackadder ITC" pitchFamily="82" charset="0"/>
                <a:cs typeface="Times New Roman" pitchFamily="18" charset="0"/>
              </a:rPr>
              <a:t>v</a:t>
            </a:r>
            <a:endParaRPr lang="fr-FR" sz="2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525233" y="495123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/>
            <a:r>
              <a:rPr lang="fr-FR" sz="2400" b="1" dirty="0" smtClean="0">
                <a:latin typeface="Cooper Std Black" pitchFamily="18" charset="0"/>
                <a:cs typeface="Times New Roman" pitchFamily="18" charset="0"/>
              </a:rPr>
              <a:t>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 . Ch</a:t>
            </a:r>
            <a:r>
              <a:rPr lang="fr-FR" sz="2400" baseline="-25000" dirty="0" smtClean="0"/>
              <a:t>2</a:t>
            </a:r>
            <a:endParaRPr lang="fr-FR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2514600" y="4779105"/>
            <a:ext cx="12192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156858" y="3794370"/>
            <a:ext cx="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 solvers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4- Connecting solvers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43400" y="2445603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connection can be defined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and only if:</a:t>
            </a:r>
          </a:p>
        </p:txBody>
      </p:sp>
      <p:pic>
        <p:nvPicPr>
          <p:cNvPr id="34818" name="Picture 2" descr="C:\Users\alejandro\Desktop\ImageWork\POSL\svs - Thesis\comm_sol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057400"/>
            <a:ext cx="4038598" cy="1949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4- Connecting solvers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4850" y="904302"/>
            <a:ext cx="7734300" cy="13054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800" y="881896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sn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 marL="457200" indent="-457200"/>
            <a:r>
              <a:rPr lang="fr-FR" sz="36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chn</a:t>
            </a:r>
            <a:r>
              <a:rPr lang="fr-FR" sz="2200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fr-FR" sz="2200" b="1" dirty="0" smtClean="0">
              <a:latin typeface="Arial Black" pitchFamily="34" charset="0"/>
              <a:cs typeface="Consolas" pitchFamily="49" charset="0"/>
            </a:endParaRPr>
          </a:p>
        </p:txBody>
      </p:sp>
      <p:pic>
        <p:nvPicPr>
          <p:cNvPr id="31747" name="Picture 3" descr="C:\Users\alejandro\Desktop\ImageWork\POSL\svs - Thesis\comm_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9099" y="2586882"/>
            <a:ext cx="4265802" cy="3922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4850" y="904302"/>
            <a:ext cx="7734300" cy="13054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800" y="881896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sn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 marL="457200" indent="-457200"/>
            <a:r>
              <a:rPr lang="fr-FR" sz="36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#-&gt;</a:t>
            </a:r>
          </a:p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chm</a:t>
            </a:r>
            <a:r>
              <a:rPr lang="fr-FR" sz="2200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fr-FR" sz="2200" b="1" dirty="0" smtClean="0">
              <a:latin typeface="Arial Black" pitchFamily="34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4- Connecting solvers</a:t>
            </a:r>
          </a:p>
        </p:txBody>
      </p:sp>
      <p:pic>
        <p:nvPicPr>
          <p:cNvPr id="32770" name="Picture 2" descr="C:\Users\alejandro\Desktop\ImageWork\POSL\svs - Thesis\comm_1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590800"/>
            <a:ext cx="4267200" cy="3924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4850" y="904302"/>
            <a:ext cx="7734300" cy="13054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800" y="881896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sn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 marL="457200" indent="-457200"/>
            <a:r>
              <a:rPr lang="fr-FR" sz="3600" b="1" dirty="0" smtClean="0">
                <a:solidFill>
                  <a:srgbClr val="00863D"/>
                </a:solidFill>
                <a:latin typeface="Consolas" pitchFamily="49" charset="0"/>
                <a:cs typeface="Consolas" pitchFamily="49" charset="0"/>
              </a:rPr>
              <a:t>&lt;&gt;</a:t>
            </a:r>
          </a:p>
          <a:p>
            <a:pPr marL="457200" indent="-457200"/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ch1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ch2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fr-FR" sz="2200" b="1" dirty="0" smtClean="0">
                <a:solidFill>
                  <a:srgbClr val="F14618"/>
                </a:solidFill>
                <a:latin typeface="Consolas" pitchFamily="49" charset="0"/>
                <a:cs typeface="Consolas" pitchFamily="49" charset="0"/>
              </a:rPr>
              <a:t>solver_k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fr-F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chn</a:t>
            </a:r>
            <a:r>
              <a:rPr lang="fr-FR" sz="2200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fr-FR" sz="22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fr-FR" sz="2200" b="1" dirty="0" smtClean="0">
              <a:latin typeface="Arial Black" pitchFamily="34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  4- Connecting solvers</a:t>
            </a:r>
          </a:p>
        </p:txBody>
      </p:sp>
      <p:pic>
        <p:nvPicPr>
          <p:cNvPr id="33794" name="Picture 2" descr="C:\Users\alejandro\Desktop\ImageWork\POSL\svs - Thesis\comm_rin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0612" y="2438400"/>
            <a:ext cx="3922776" cy="392277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  Experiments design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990600"/>
            <a:ext cx="8382000" cy="51054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990600"/>
            <a:ext cx="8382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50672" y="990600"/>
            <a:ext cx="5442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Target problems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1905000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Costas </a:t>
            </a:r>
            <a:r>
              <a:rPr lang="fr-FR" sz="3200" b="1" dirty="0" err="1" smtClean="0"/>
              <a:t>Array</a:t>
            </a:r>
            <a:r>
              <a:rPr lang="fr-FR" sz="3200" b="1" dirty="0" smtClean="0"/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Social </a:t>
            </a:r>
            <a:r>
              <a:rPr lang="fr-FR" sz="3200" b="1" dirty="0" err="1" smtClean="0"/>
              <a:t>Golfers</a:t>
            </a:r>
            <a:endParaRPr lang="fr-FR" sz="3200" b="1" dirty="0" smtClean="0"/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/>
              <a:t>N-Queens</a:t>
            </a:r>
          </a:p>
          <a:p>
            <a:pPr marL="457200" indent="-457200">
              <a:buBlip>
                <a:blip r:embed="rId3"/>
              </a:buBlip>
            </a:pPr>
            <a:r>
              <a:rPr lang="fr-FR" sz="3200" b="1" dirty="0" err="1" smtClean="0"/>
              <a:t>Golomb</a:t>
            </a:r>
            <a:r>
              <a:rPr lang="fr-FR" sz="3200" b="1" dirty="0" smtClean="0"/>
              <a:t>-</a:t>
            </a:r>
            <a:r>
              <a:rPr lang="fr-FR" sz="3200" b="1" dirty="0" err="1" smtClean="0"/>
              <a:t>Ruler</a:t>
            </a:r>
            <a:endParaRPr lang="fr-FR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20"/>
          <p:cNvGrpSpPr/>
          <p:nvPr/>
        </p:nvGrpSpPr>
        <p:grpSpPr>
          <a:xfrm>
            <a:off x="381000" y="990600"/>
            <a:ext cx="8382000" cy="5105400"/>
            <a:chOff x="381000" y="838200"/>
            <a:chExt cx="8382000" cy="5105400"/>
          </a:xfrm>
        </p:grpSpPr>
        <p:sp>
          <p:nvSpPr>
            <p:cNvPr id="10" name="Rectangle 9"/>
            <p:cNvSpPr/>
            <p:nvPr/>
          </p:nvSpPr>
          <p:spPr>
            <a:xfrm>
              <a:off x="381000" y="838200"/>
              <a:ext cx="8382000" cy="5105400"/>
            </a:xfrm>
            <a:prstGeom prst="rect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838200"/>
              <a:ext cx="8382000" cy="762000"/>
            </a:xfrm>
            <a:prstGeom prst="rect">
              <a:avLst/>
            </a:prstGeom>
            <a:solidFill>
              <a:srgbClr val="F14618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905000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b="1" u="sng" smtClean="0"/>
              <a:t>Costas Array</a:t>
            </a:r>
            <a:endParaRPr lang="en-US" sz="3200" b="1" smtClean="0"/>
          </a:p>
          <a:p>
            <a:pPr marL="457200" indent="-457200">
              <a:buBlip>
                <a:blip r:embed="rId3"/>
              </a:buBlip>
            </a:pPr>
            <a:r>
              <a:rPr lang="en-US" sz="3200" b="1" smtClean="0">
                <a:solidFill>
                  <a:schemeClr val="bg1">
                    <a:lumMod val="65000"/>
                  </a:schemeClr>
                </a:solidFill>
              </a:rPr>
              <a:t>Social Golfers</a:t>
            </a:r>
          </a:p>
          <a:p>
            <a:pPr marL="457200" indent="-457200">
              <a:buBlip>
                <a:blip r:embed="rId3"/>
              </a:buBlip>
            </a:pPr>
            <a:r>
              <a:rPr lang="en-US" sz="3200" b="1" smtClean="0">
                <a:solidFill>
                  <a:schemeClr val="bg1">
                    <a:lumMod val="65000"/>
                  </a:schemeClr>
                </a:solidFill>
              </a:rPr>
              <a:t>N-Queens</a:t>
            </a:r>
          </a:p>
          <a:p>
            <a:pPr marL="457200" indent="-457200">
              <a:buBlip>
                <a:blip r:embed="rId3"/>
              </a:buBlip>
            </a:pPr>
            <a:r>
              <a:rPr lang="en-US" sz="3200" b="1" smtClean="0">
                <a:solidFill>
                  <a:schemeClr val="bg1">
                    <a:lumMod val="65000"/>
                  </a:schemeClr>
                </a:solidFill>
              </a:rPr>
              <a:t>Golomb-Ruler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5200" y="1905000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Placing </a:t>
            </a:r>
            <a:r>
              <a:rPr lang="en-US" sz="280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smtClean="0"/>
              <a:t> </a:t>
            </a:r>
            <a:r>
              <a:rPr lang="en-US" sz="2800" b="1" i="1" smtClean="0">
                <a:solidFill>
                  <a:srgbClr val="FF0000"/>
                </a:solidFill>
              </a:rPr>
              <a:t>marks</a:t>
            </a:r>
            <a:r>
              <a:rPr lang="en-US" sz="2800" b="1" smtClean="0"/>
              <a:t> on a matrix (grid) of </a:t>
            </a:r>
            <a:r>
              <a:rPr lang="en-US" sz="2800" smtClean="0">
                <a:latin typeface="Consolas" pitchFamily="49" charset="0"/>
                <a:cs typeface="Consolas" pitchFamily="49" charset="0"/>
              </a:rPr>
              <a:t>n × n</a:t>
            </a:r>
            <a:r>
              <a:rPr lang="en-US" sz="2800" b="1" smtClean="0"/>
              <a:t> :</a:t>
            </a:r>
          </a:p>
          <a:p>
            <a:pPr marL="396875" indent="-396875">
              <a:buFont typeface="+mj-lt"/>
              <a:buAutoNum type="arabicPeriod"/>
            </a:pPr>
            <a:r>
              <a:rPr lang="en-US" sz="2800" b="1" smtClean="0"/>
              <a:t>Exactly one </a:t>
            </a:r>
            <a:r>
              <a:rPr lang="en-US" sz="2800" b="1" i="1" smtClean="0">
                <a:solidFill>
                  <a:srgbClr val="FF0000"/>
                </a:solidFill>
              </a:rPr>
              <a:t>mark</a:t>
            </a:r>
            <a:r>
              <a:rPr lang="en-US" sz="2800" b="1" smtClean="0"/>
              <a:t> per row and per column, </a:t>
            </a:r>
          </a:p>
          <a:p>
            <a:pPr marL="396875" indent="-396875">
              <a:buFont typeface="+mj-lt"/>
              <a:buAutoNum type="arabicPeriod"/>
            </a:pPr>
            <a:r>
              <a:rPr lang="en-US" sz="2800" b="1" i="1" smtClean="0">
                <a:solidFill>
                  <a:srgbClr val="FF0000"/>
                </a:solidFill>
              </a:rPr>
              <a:t>Vectors</a:t>
            </a:r>
            <a:r>
              <a:rPr lang="en-US" sz="2800" b="1" smtClean="0"/>
              <a:t> joining each couple of marks  must be all differents.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  Experiments design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0672" y="990600"/>
            <a:ext cx="5442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Target problems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3810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smtClean="0">
                <a:latin typeface="Cooper Std Black" pitchFamily="18" charset="0"/>
              </a:rPr>
              <a:t>I</a:t>
            </a:r>
            <a:r>
              <a:rPr lang="en-US" sz="3200" b="1" smtClean="0"/>
              <a:t>nitial random configuration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36642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381000" y="35052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0200" y="36678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Neighborhood of a given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3500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381000" y="41910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0200" y="42986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New  configuration </a:t>
            </a:r>
            <a:r>
              <a:rPr lang="en-US" sz="3200" b="1" dirty="0" smtClean="0">
                <a:latin typeface="Cooper Std Black" pitchFamily="18" charset="0"/>
              </a:rPr>
              <a:t>S</a:t>
            </a:r>
            <a:r>
              <a:rPr lang="en-US" sz="3200" b="1" dirty="0" smtClean="0"/>
              <a:t>election criterion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02189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381000" y="486282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025455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en-US" sz="3200" b="1" dirty="0" smtClean="0"/>
              <a:t>New configuration </a:t>
            </a:r>
            <a:r>
              <a:rPr lang="en-US" sz="3200" b="1" dirty="0" smtClean="0">
                <a:latin typeface="Cooper Std Black" pitchFamily="18" charset="0"/>
              </a:rPr>
              <a:t>A</a:t>
            </a:r>
            <a:r>
              <a:rPr lang="en-US" sz="3200" b="1" dirty="0" smtClean="0"/>
              <a:t>cceptance criterion</a:t>
            </a:r>
          </a:p>
        </p:txBody>
      </p:sp>
      <p:pic>
        <p:nvPicPr>
          <p:cNvPr id="35843" name="Picture 3" descr="C:\Users\alejandro\Desktop\ImageWork\POSL\svs - Thesis\CP\CA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4" y="895350"/>
            <a:ext cx="8672512" cy="1758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3810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smtClean="0">
                <a:latin typeface="Cooper Std Black" pitchFamily="18" charset="0"/>
              </a:rPr>
              <a:t>I</a:t>
            </a:r>
            <a:r>
              <a:rPr lang="en-US" sz="3200" b="1" smtClean="0"/>
              <a:t>nitial random configuration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36642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381000" y="35052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0200" y="36678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Neighborhood of a given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3500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381000" y="41910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0200" y="42986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New  configuration </a:t>
            </a:r>
            <a:r>
              <a:rPr lang="en-US" sz="3200" b="1" dirty="0" smtClean="0">
                <a:latin typeface="Cooper Std Black" pitchFamily="18" charset="0"/>
              </a:rPr>
              <a:t>S</a:t>
            </a:r>
            <a:r>
              <a:rPr lang="en-US" sz="3200" b="1" dirty="0" smtClean="0"/>
              <a:t>election criterion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02189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381000" y="486282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025455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en-US" sz="3200" b="1" dirty="0" smtClean="0"/>
              <a:t>New configuration </a:t>
            </a:r>
            <a:r>
              <a:rPr lang="en-US" sz="3200" b="1" dirty="0" smtClean="0">
                <a:latin typeface="Cooper Std Black" pitchFamily="18" charset="0"/>
              </a:rPr>
              <a:t>A</a:t>
            </a:r>
            <a:r>
              <a:rPr lang="en-US" sz="3200" b="1" dirty="0" smtClean="0"/>
              <a:t>cceptance criterion</a:t>
            </a:r>
          </a:p>
        </p:txBody>
      </p:sp>
      <p:pic>
        <p:nvPicPr>
          <p:cNvPr id="35843" name="Picture 3" descr="C:\Users\alejandro\Desktop\ImageWork\POSL\svs - Thesis\CP\CA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4" y="895350"/>
            <a:ext cx="8672512" cy="1758064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/>
          <p:nvPr/>
        </p:nvCxnSpPr>
        <p:spPr>
          <a:xfrm>
            <a:off x="1219200" y="1066800"/>
            <a:ext cx="6781800" cy="16764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95400" y="990600"/>
            <a:ext cx="6705600" cy="17526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pic>
        <p:nvPicPr>
          <p:cNvPr id="24" name="Picture 23" descr="gps-map.jpg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514" y="1110342"/>
            <a:ext cx="4289778" cy="2895600"/>
          </a:xfrm>
          <a:prstGeom prst="rect">
            <a:avLst/>
          </a:prstGeom>
          <a:ln w="50800"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1953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3810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smtClean="0">
                <a:latin typeface="Cooper Std Black" pitchFamily="18" charset="0"/>
              </a:rPr>
              <a:t>I</a:t>
            </a:r>
            <a:r>
              <a:rPr lang="en-US" sz="3200" b="1" smtClean="0"/>
              <a:t>nitial random configuration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36642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381000" y="35052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0200" y="36678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Neighborhood of a given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3500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381000" y="41910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0200" y="42986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New  configuration </a:t>
            </a:r>
            <a:r>
              <a:rPr lang="en-US" sz="3200" b="1" dirty="0" smtClean="0">
                <a:latin typeface="Cooper Std Black" pitchFamily="18" charset="0"/>
              </a:rPr>
              <a:t>S</a:t>
            </a:r>
            <a:r>
              <a:rPr lang="en-US" sz="3200" b="1" dirty="0" smtClean="0"/>
              <a:t>election criterion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02189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381000" y="486282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025455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en-US" sz="3200" b="1" dirty="0" smtClean="0"/>
              <a:t>New configuration </a:t>
            </a:r>
            <a:r>
              <a:rPr lang="en-US" sz="3200" b="1" dirty="0" smtClean="0">
                <a:latin typeface="Cooper Std Black" pitchFamily="18" charset="0"/>
              </a:rPr>
              <a:t>A</a:t>
            </a:r>
            <a:r>
              <a:rPr lang="en-US" sz="3200" b="1" dirty="0" smtClean="0"/>
              <a:t>cceptance criterion</a:t>
            </a:r>
          </a:p>
        </p:txBody>
      </p:sp>
      <p:pic>
        <p:nvPicPr>
          <p:cNvPr id="36866" name="Picture 2" descr="C:\Users\alejandro\Desktop\ImageWork\POSL\svs - Thesis\CP\CA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990600"/>
            <a:ext cx="8305800" cy="1528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3810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smtClean="0">
                <a:latin typeface="Cooper Std Black" pitchFamily="18" charset="0"/>
              </a:rPr>
              <a:t>I</a:t>
            </a:r>
            <a:r>
              <a:rPr lang="en-US" sz="3200" b="1" smtClean="0"/>
              <a:t>nitial random configuration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36642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381000" y="35052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0200" y="36678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Neighborhood of a given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35007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381000" y="41910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0200" y="42986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New  configuration </a:t>
            </a:r>
            <a:r>
              <a:rPr lang="en-US" sz="3200" b="1" dirty="0" smtClean="0">
                <a:latin typeface="Cooper Std Black" pitchFamily="18" charset="0"/>
              </a:rPr>
              <a:t>S</a:t>
            </a:r>
            <a:r>
              <a:rPr lang="en-US" sz="3200" b="1" dirty="0" smtClean="0"/>
              <a:t>election criterion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02189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381000" y="486282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025455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en-US" sz="3200" b="1" dirty="0" smtClean="0"/>
              <a:t>New configuration </a:t>
            </a:r>
            <a:r>
              <a:rPr lang="en-US" sz="3200" b="1" dirty="0" smtClean="0">
                <a:latin typeface="Cooper Std Black" pitchFamily="18" charset="0"/>
              </a:rPr>
              <a:t>A</a:t>
            </a:r>
            <a:r>
              <a:rPr lang="en-US" sz="3200" b="1" dirty="0" smtClean="0"/>
              <a:t>cceptance criterion</a:t>
            </a:r>
          </a:p>
        </p:txBody>
      </p:sp>
      <p:pic>
        <p:nvPicPr>
          <p:cNvPr id="36866" name="Picture 2" descr="C:\Users\alejandro\Desktop\ImageWork\POSL\svs - Thesis\CP\CA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990600"/>
            <a:ext cx="8305800" cy="1528718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/>
          <p:nvPr/>
        </p:nvCxnSpPr>
        <p:spPr>
          <a:xfrm>
            <a:off x="1219200" y="1066800"/>
            <a:ext cx="6781800" cy="16764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95400" y="990600"/>
            <a:ext cx="6705600" cy="17526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3810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smtClean="0">
                <a:latin typeface="Cooper Std Black" pitchFamily="18" charset="0"/>
              </a:rPr>
              <a:t>I</a:t>
            </a:r>
            <a:r>
              <a:rPr lang="en-US" sz="3200" b="1" smtClean="0"/>
              <a:t>nitial random configuration</a:t>
            </a: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36576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381000" y="34435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R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36062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i="1" dirty="0" smtClean="0">
                <a:latin typeface="Cooper Std Black" pitchFamily="18" charset="0"/>
              </a:rPr>
              <a:t>R</a:t>
            </a:r>
            <a:r>
              <a:rPr lang="fr-FR" sz="3200" b="1" i="1" dirty="0" smtClean="0"/>
              <a:t>eset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3434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381000" y="41293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0200" y="4292025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Neighborhood of a given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0292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381000" y="48151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0200" y="4977825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3200" b="1" dirty="0" smtClean="0"/>
              <a:t>New  configuration </a:t>
            </a:r>
            <a:r>
              <a:rPr lang="en-US" sz="3200" b="1" dirty="0" smtClean="0">
                <a:latin typeface="Cooper Std Black" pitchFamily="18" charset="0"/>
              </a:rPr>
              <a:t>S</a:t>
            </a:r>
            <a:r>
              <a:rPr lang="en-US" sz="3200" b="1" dirty="0" smtClean="0"/>
              <a:t>election criterion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70102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381000" y="5487016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649648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en-US" sz="3200" b="1" dirty="0" smtClean="0"/>
              <a:t>New configuration </a:t>
            </a:r>
            <a:r>
              <a:rPr lang="en-US" sz="3200" b="1" dirty="0" smtClean="0">
                <a:latin typeface="Cooper Std Black" pitchFamily="18" charset="0"/>
              </a:rPr>
              <a:t>A</a:t>
            </a:r>
            <a:r>
              <a:rPr lang="en-US" sz="3200" b="1" dirty="0" smtClean="0"/>
              <a:t>cceptance criterion</a:t>
            </a:r>
          </a:p>
        </p:txBody>
      </p:sp>
      <p:pic>
        <p:nvPicPr>
          <p:cNvPr id="35842" name="Picture 2" descr="C:\Users\alejandro\Desktop\ImageWork\POSL\svs - Thesis\CP\C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914400"/>
            <a:ext cx="8686800" cy="17072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2954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762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  <a:endParaRPr lang="fr-FR" sz="32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224" y="6210300"/>
            <a:ext cx="1334576" cy="752293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9" name="Picture 18" descr="PuzzO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5029200"/>
            <a:ext cx="1188720" cy="9906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381000" y="51302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C.M.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1332" y="5314146"/>
            <a:ext cx="7044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500" b="1" dirty="0" smtClean="0"/>
              <a:t>Receiving a configuration </a:t>
            </a:r>
          </a:p>
        </p:txBody>
      </p:sp>
      <p:sp>
        <p:nvSpPr>
          <p:cNvPr id="33" name="Oval 32"/>
          <p:cNvSpPr/>
          <p:nvPr/>
        </p:nvSpPr>
        <p:spPr>
          <a:xfrm>
            <a:off x="805149" y="5905500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9698" y="5916517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5000" y="5791200"/>
            <a:ext cx="281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500" b="1" dirty="0" smtClean="0"/>
              <a:t>-- &gt; : 1 to 1</a:t>
            </a:r>
          </a:p>
          <a:p>
            <a:pPr marL="457200" indent="-457200"/>
            <a:r>
              <a:rPr lang="fr-FR" sz="2500" b="1" dirty="0" smtClean="0"/>
              <a:t>#-&gt; : 1 to N</a:t>
            </a:r>
          </a:p>
        </p:txBody>
      </p:sp>
      <p:pic>
        <p:nvPicPr>
          <p:cNvPr id="37890" name="Picture 2" descr="C:\Users\alejandro\Desktop\ImageWork\POSL\svs - Thesis\CP\CA_receiver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7300" y="3581400"/>
            <a:ext cx="6629400" cy="1336093"/>
          </a:xfrm>
          <a:prstGeom prst="rect">
            <a:avLst/>
          </a:prstGeom>
          <a:noFill/>
        </p:spPr>
      </p:pic>
      <p:pic>
        <p:nvPicPr>
          <p:cNvPr id="37891" name="Picture 3" descr="C:\Users\alejandro\Desktop\ImageWork\POSL\svs - Thesis\CP\CA_Sen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500" y="1447800"/>
            <a:ext cx="5715000" cy="1365156"/>
          </a:xfrm>
          <a:prstGeom prst="rect">
            <a:avLst/>
          </a:prstGeom>
          <a:noFill/>
        </p:spPr>
      </p:pic>
      <p:sp>
        <p:nvSpPr>
          <p:cNvPr id="21" name="Oval 20"/>
          <p:cNvSpPr/>
          <p:nvPr/>
        </p:nvSpPr>
        <p:spPr>
          <a:xfrm>
            <a:off x="4189303" y="2771689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06716" y="2782706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2954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762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  <a:endParaRPr lang="fr-FR" sz="32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224" y="6210300"/>
            <a:ext cx="1334576" cy="752293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9" name="Picture 18" descr="PuzzO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5029200"/>
            <a:ext cx="1188720" cy="9906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381000" y="51302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C.M.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1332" y="5314146"/>
            <a:ext cx="7044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500" b="1" dirty="0" smtClean="0"/>
              <a:t>Receiving a configuration </a:t>
            </a:r>
          </a:p>
        </p:txBody>
      </p:sp>
      <p:sp>
        <p:nvSpPr>
          <p:cNvPr id="33" name="Oval 32"/>
          <p:cNvSpPr/>
          <p:nvPr/>
        </p:nvSpPr>
        <p:spPr>
          <a:xfrm>
            <a:off x="805149" y="5905500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9698" y="5916517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5000" y="5791200"/>
            <a:ext cx="281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500" b="1" dirty="0" smtClean="0"/>
              <a:t>-- &gt; : 1 to 1</a:t>
            </a:r>
          </a:p>
          <a:p>
            <a:pPr marL="457200" indent="-457200"/>
            <a:r>
              <a:rPr lang="fr-FR" sz="2500" b="1" dirty="0" smtClean="0"/>
              <a:t>#-&gt; : 1 to N</a:t>
            </a:r>
          </a:p>
        </p:txBody>
      </p:sp>
      <p:pic>
        <p:nvPicPr>
          <p:cNvPr id="37890" name="Picture 2" descr="C:\Users\alejandro\Desktop\ImageWork\POSL\svs - Thesis\CP\CA_receiver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7300" y="3581400"/>
            <a:ext cx="6629400" cy="1336093"/>
          </a:xfrm>
          <a:prstGeom prst="rect">
            <a:avLst/>
          </a:prstGeom>
          <a:noFill/>
        </p:spPr>
      </p:pic>
      <p:pic>
        <p:nvPicPr>
          <p:cNvPr id="37891" name="Picture 3" descr="C:\Users\alejandro\Desktop\ImageWork\POSL\svs - Thesis\CP\CA_Sen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500" y="1447800"/>
            <a:ext cx="5715000" cy="1365156"/>
          </a:xfrm>
          <a:prstGeom prst="rect">
            <a:avLst/>
          </a:prstGeom>
          <a:noFill/>
        </p:spPr>
      </p:pic>
      <p:sp>
        <p:nvSpPr>
          <p:cNvPr id="21" name="Oval 20"/>
          <p:cNvSpPr/>
          <p:nvPr/>
        </p:nvSpPr>
        <p:spPr>
          <a:xfrm>
            <a:off x="4189303" y="2771689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06716" y="2782706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219200" y="3352800"/>
            <a:ext cx="6781800" cy="16764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295400" y="3276600"/>
            <a:ext cx="6705600" cy="1752600"/>
          </a:xfrm>
          <a:prstGeom prst="line">
            <a:avLst/>
          </a:prstGeom>
          <a:ln w="1905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2954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762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  <a:endParaRPr lang="fr-FR" sz="32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224" y="6210300"/>
            <a:ext cx="1334576" cy="752293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9" name="Picture 18" descr="PuzzO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5029200"/>
            <a:ext cx="1188720" cy="9906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381000" y="51302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C.M.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1332" y="5314146"/>
            <a:ext cx="7044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500" b="1" dirty="0" smtClean="0"/>
              <a:t>Receiving a configuration </a:t>
            </a:r>
          </a:p>
        </p:txBody>
      </p:sp>
      <p:sp>
        <p:nvSpPr>
          <p:cNvPr id="33" name="Oval 32"/>
          <p:cNvSpPr/>
          <p:nvPr/>
        </p:nvSpPr>
        <p:spPr>
          <a:xfrm>
            <a:off x="805149" y="5905500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9698" y="5916517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5000" y="5791200"/>
            <a:ext cx="281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2500" b="1" dirty="0" smtClean="0"/>
              <a:t>-- &gt; : 1 to 1</a:t>
            </a:r>
          </a:p>
          <a:p>
            <a:pPr marL="457200" indent="-457200"/>
            <a:r>
              <a:rPr lang="fr-FR" sz="2500" b="1" dirty="0" smtClean="0"/>
              <a:t>#-&gt; : 1 to N</a:t>
            </a:r>
          </a:p>
        </p:txBody>
      </p:sp>
      <p:pic>
        <p:nvPicPr>
          <p:cNvPr id="37891" name="Picture 3" descr="C:\Users\alejandro\Desktop\ImageWork\POSL\svs - Thesis\CP\CA_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4500" y="1447800"/>
            <a:ext cx="5715000" cy="1365156"/>
          </a:xfrm>
          <a:prstGeom prst="rect">
            <a:avLst/>
          </a:prstGeom>
          <a:noFill/>
        </p:spPr>
      </p:pic>
      <p:sp>
        <p:nvSpPr>
          <p:cNvPr id="21" name="Oval 20"/>
          <p:cNvSpPr/>
          <p:nvPr/>
        </p:nvSpPr>
        <p:spPr>
          <a:xfrm>
            <a:off x="4189303" y="2771689"/>
            <a:ext cx="657311" cy="65731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06716" y="2782706"/>
            <a:ext cx="102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pic>
        <p:nvPicPr>
          <p:cNvPr id="38914" name="Picture 2" descr="C:\Users\alejandro\Desktop\ImageWork\POSL\svs - Thesis\CP\CA_receiver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5838" y="3581400"/>
            <a:ext cx="7172325" cy="14723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Costas Array</a:t>
            </a:r>
            <a:endParaRPr lang="en-US" sz="4400" b="1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1752600"/>
          <a:ext cx="8458199" cy="1615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0"/>
                <a:gridCol w="1371600"/>
                <a:gridCol w="1447800"/>
                <a:gridCol w="1447799"/>
              </a:tblGrid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Strategy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Time</a:t>
                      </a:r>
                      <a:r>
                        <a:rPr lang="en-US" sz="2800" dirty="0" smtClean="0"/>
                        <a:t>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/>
                        <a:t>Iterations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noProof="0" dirty="0" smtClean="0"/>
                        <a:t>% </a:t>
                      </a:r>
                      <a:r>
                        <a:rPr lang="en-US" sz="2000" noProof="0" dirty="0" smtClean="0"/>
                        <a:t>success</a:t>
                      </a:r>
                      <a:endParaRPr lang="en-US" sz="2000" noProof="0" dirty="0"/>
                    </a:p>
                  </a:txBody>
                  <a:tcPr anchor="ctr"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Sequential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2.12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44,453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42.0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Parallel (no communication)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0.73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9,555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Parallel with cooperation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0.41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4,973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57300" y="35052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2400" b="1" dirty="0" smtClean="0"/>
              <a:t>Costas Array 17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(Costas Array)</a:t>
            </a:r>
            <a:endParaRPr lang="en-US" sz="3200" b="1" i="1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</a:rPr>
              <a:t>  Conclusions </a:t>
            </a:r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790182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b="1" u="sng" smtClean="0">
                <a:solidFill>
                  <a:srgbClr val="F14618"/>
                </a:solidFill>
              </a:rPr>
              <a:t>Communication</a:t>
            </a:r>
            <a:r>
              <a:rPr lang="en-US" sz="3200" b="1" smtClean="0">
                <a:solidFill>
                  <a:srgbClr val="F14618"/>
                </a:solidFill>
              </a:rPr>
              <a:t> </a:t>
            </a:r>
            <a:r>
              <a:rPr lang="en-US" sz="3200" b="1" smtClean="0"/>
              <a:t>an </a:t>
            </a:r>
            <a:r>
              <a:rPr lang="en-US" sz="3200" b="1" smtClean="0">
                <a:solidFill>
                  <a:srgbClr val="F14618"/>
                </a:solidFill>
              </a:rPr>
              <a:t>important </a:t>
            </a:r>
            <a:r>
              <a:rPr lang="en-US" sz="3200" b="1" smtClean="0"/>
              <a:t>role</a:t>
            </a:r>
            <a:r>
              <a:rPr lang="en-US" sz="3200" b="1" smtClean="0">
                <a:solidFill>
                  <a:srgbClr val="F14618"/>
                </a:solidFill>
              </a:rPr>
              <a:t> </a:t>
            </a:r>
          </a:p>
          <a:p>
            <a:pPr marL="457200" indent="-457200">
              <a:buBlip>
                <a:blip r:embed="rId2"/>
              </a:buBlip>
            </a:pPr>
            <a:r>
              <a:rPr lang="en-US" sz="3200" b="1" u="sng" smtClean="0">
                <a:solidFill>
                  <a:srgbClr val="F14618"/>
                </a:solidFill>
              </a:rPr>
              <a:t>Easy and Fast</a:t>
            </a:r>
            <a:r>
              <a:rPr lang="en-US" sz="3200" b="1" smtClean="0">
                <a:solidFill>
                  <a:srgbClr val="F14618"/>
                </a:solidFill>
              </a:rPr>
              <a:t> </a:t>
            </a:r>
            <a:r>
              <a:rPr lang="en-US" sz="3200" b="1" smtClean="0"/>
              <a:t>the study and</a:t>
            </a:r>
            <a:r>
              <a:rPr lang="en-US" sz="3200" b="1" smtClean="0">
                <a:solidFill>
                  <a:srgbClr val="F14618"/>
                </a:solidFill>
              </a:rPr>
              <a:t> </a:t>
            </a:r>
            <a:r>
              <a:rPr lang="en-US" sz="3200" b="1" smtClean="0"/>
              <a:t>implementation</a:t>
            </a:r>
            <a:endParaRPr lang="en-US" sz="3200" b="1" smtClean="0">
              <a:solidFill>
                <a:srgbClr val="F1461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713306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Possibility of implementing many different</a:t>
            </a:r>
          </a:p>
          <a:p>
            <a:pPr algn="ctr"/>
            <a:r>
              <a:rPr lang="en-US" sz="3200" b="1" smtClean="0">
                <a:solidFill>
                  <a:srgbClr val="F14618"/>
                </a:solidFill>
              </a:rPr>
              <a:t>communication strategies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911025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b="1" smtClean="0"/>
              <a:t>(First results)</a:t>
            </a:r>
          </a:p>
        </p:txBody>
      </p:sp>
      <p:grpSp>
        <p:nvGrpSpPr>
          <p:cNvPr id="2" name="Group 36"/>
          <p:cNvGrpSpPr/>
          <p:nvPr/>
        </p:nvGrpSpPr>
        <p:grpSpPr>
          <a:xfrm>
            <a:off x="1453502" y="973600"/>
            <a:ext cx="6236996" cy="1007600"/>
            <a:chOff x="-902996" y="3672114"/>
            <a:chExt cx="10287000" cy="1661886"/>
          </a:xfrm>
        </p:grpSpPr>
        <p:sp>
          <p:nvSpPr>
            <p:cNvPr id="22" name="TextBox 21"/>
            <p:cNvSpPr txBox="1"/>
            <p:nvPr/>
          </p:nvSpPr>
          <p:spPr>
            <a:xfrm>
              <a:off x="2849993" y="3672114"/>
              <a:ext cx="2788486" cy="8629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400" dirty="0" smtClean="0">
                  <a:solidFill>
                    <a:srgbClr val="B52F0B"/>
                  </a:solidFill>
                  <a:latin typeface="Cooper Black" pitchFamily="18" charset="0"/>
                </a:rPr>
                <a:t>P.O.S.L.</a:t>
              </a:r>
              <a:endParaRPr lang="en-US" sz="34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786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00825" y="4724400"/>
              <a:ext cx="1305355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s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olver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694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50404" y="4724400"/>
              <a:ext cx="1917051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l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anguage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687804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53737" y="4724400"/>
              <a:ext cx="1835089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o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riented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-902996" y="4648200"/>
              <a:ext cx="2514600" cy="685800"/>
            </a:xfrm>
            <a:prstGeom prst="ellipse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52F0B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457199" y="4724400"/>
              <a:ext cx="1669474" cy="5076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latin typeface="Cooper Black" pitchFamily="18" charset="0"/>
                </a:rPr>
                <a:t>p</a:t>
              </a:r>
              <a:r>
                <a:rPr lang="en-US" sz="2000" dirty="0" smtClean="0">
                  <a:solidFill>
                    <a:srgbClr val="B52F0B"/>
                  </a:solidFill>
                  <a:latin typeface="Cooper Black" pitchFamily="18" charset="0"/>
                </a:rPr>
                <a:t>arallel</a:t>
              </a:r>
              <a:endParaRPr lang="en-US" sz="2000" dirty="0">
                <a:solidFill>
                  <a:srgbClr val="B52F0B"/>
                </a:solidFill>
                <a:latin typeface="Cooper Black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-674396" y="4495800"/>
              <a:ext cx="9829800" cy="1588"/>
            </a:xfrm>
            <a:prstGeom prst="line">
              <a:avLst/>
            </a:prstGeom>
            <a:ln w="22225">
              <a:solidFill>
                <a:srgbClr val="B52F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Costas </a:t>
            </a:r>
            <a:r>
              <a:rPr lang="fr-FR" sz="4400" b="1" dirty="0" err="1" smtClean="0">
                <a:solidFill>
                  <a:schemeClr val="bg1"/>
                </a:solidFill>
              </a:rPr>
              <a:t>Array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82297" y="914399"/>
            <a:ext cx="5379406" cy="1905000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6858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Génération de configuration </a:t>
            </a:r>
            <a:r>
              <a:rPr lang="fr-FR" sz="3200" b="1" dirty="0" smtClean="0">
                <a:latin typeface="Cooper Std Black" pitchFamily="18" charset="0"/>
              </a:rPr>
              <a:t>I</a:t>
            </a:r>
            <a:r>
              <a:rPr lang="fr-FR" sz="3200" b="1" dirty="0" smtClean="0"/>
              <a:t>nitiale</a:t>
            </a: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6576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85800" y="34435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R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36062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i="1" dirty="0" smtClean="0">
                <a:latin typeface="Cooper Std Black" pitchFamily="18" charset="0"/>
              </a:rPr>
              <a:t>R</a:t>
            </a:r>
            <a:r>
              <a:rPr lang="fr-FR" sz="3200" b="1" i="1" dirty="0" smtClean="0"/>
              <a:t>eset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3434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685800" y="41293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5000" y="42920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Calcul du </a:t>
            </a:r>
            <a:r>
              <a:rPr lang="fr-FR" sz="3200" b="1" dirty="0" smtClean="0">
                <a:latin typeface="Cooper Std Black" pitchFamily="18" charset="0"/>
              </a:rPr>
              <a:t>V</a:t>
            </a:r>
            <a:r>
              <a:rPr lang="fr-FR" sz="3200" b="1" dirty="0" smtClean="0"/>
              <a:t>oisinage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0292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685800" y="48151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5000" y="49778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>
                <a:latin typeface="Cooper Std Black" pitchFamily="18" charset="0"/>
              </a:rPr>
              <a:t>S</a:t>
            </a:r>
            <a:r>
              <a:rPr lang="fr-FR" sz="3200" b="1" dirty="0" smtClean="0"/>
              <a:t>élection de la nouvelle configuration</a:t>
            </a:r>
          </a:p>
        </p:txBody>
      </p:sp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701023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685800" y="5487016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5000" y="5649648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fr-FR" sz="3200" b="1" dirty="0" smtClean="0"/>
              <a:t>Critère d’</a:t>
            </a:r>
            <a:r>
              <a:rPr lang="fr-FR" sz="3200" b="1" dirty="0" smtClean="0">
                <a:latin typeface="Cooper Std Black" pitchFamily="18" charset="0"/>
              </a:rPr>
              <a:t>A</a:t>
            </a:r>
            <a:r>
              <a:rPr lang="fr-FR" sz="3200" b="1" dirty="0" smtClean="0"/>
              <a:t>cceptation de la nouvelle configuration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Expérimentation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381000" y="990600"/>
            <a:ext cx="8382000" cy="5105400"/>
            <a:chOff x="381000" y="838200"/>
            <a:chExt cx="8382000" cy="5105400"/>
          </a:xfrm>
        </p:grpSpPr>
        <p:sp>
          <p:nvSpPr>
            <p:cNvPr id="10" name="Rectangle 9"/>
            <p:cNvSpPr/>
            <p:nvPr/>
          </p:nvSpPr>
          <p:spPr>
            <a:xfrm>
              <a:off x="381000" y="838200"/>
              <a:ext cx="8382000" cy="5105400"/>
            </a:xfrm>
            <a:prstGeom prst="rect">
              <a:avLst/>
            </a:prstGeom>
            <a:solidFill>
              <a:srgbClr val="FCD0C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838200"/>
              <a:ext cx="8382000" cy="762000"/>
            </a:xfrm>
            <a:prstGeom prst="rect">
              <a:avLst/>
            </a:prstGeom>
            <a:solidFill>
              <a:srgbClr val="F14618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50672" y="838200"/>
              <a:ext cx="5442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 smtClean="0">
                  <a:solidFill>
                    <a:schemeClr val="bg1"/>
                  </a:solidFill>
                </a:rPr>
                <a:t>Problèmes cibles </a:t>
              </a:r>
              <a:endParaRPr lang="fr-FR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9050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3200" b="1" u="sng" dirty="0" smtClean="0"/>
              <a:t>Social </a:t>
            </a:r>
            <a:r>
              <a:rPr lang="fr-FR" sz="3200" b="1" u="sng" dirty="0" err="1" smtClean="0"/>
              <a:t>Golfers</a:t>
            </a:r>
            <a:endParaRPr lang="fr-FR" sz="3200" b="1" u="sng" dirty="0" smtClean="0"/>
          </a:p>
          <a:p>
            <a:pPr marL="457200" indent="-457200">
              <a:buBlip>
                <a:blip r:embed="rId3"/>
              </a:buBlip>
            </a:pPr>
            <a:r>
              <a:rPr lang="fr-FR" sz="3200" b="1" dirty="0" smtClean="0">
                <a:solidFill>
                  <a:schemeClr val="bg1">
                    <a:lumMod val="65000"/>
                  </a:schemeClr>
                </a:solidFill>
              </a:rPr>
              <a:t>Costas </a:t>
            </a:r>
            <a:r>
              <a:rPr lang="fr-FR" sz="3200" b="1" dirty="0" err="1" smtClean="0">
                <a:solidFill>
                  <a:schemeClr val="bg1">
                    <a:lumMod val="65000"/>
                  </a:schemeClr>
                </a:solidFill>
              </a:rPr>
              <a:t>Array</a:t>
            </a:r>
            <a:endParaRPr lang="fr-FR" sz="32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505200" y="1905000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Planifier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n = g × p</a:t>
            </a:r>
            <a:r>
              <a:rPr lang="fr-FR" sz="2800" b="1" dirty="0" smtClean="0"/>
              <a:t> </a:t>
            </a:r>
            <a:r>
              <a:rPr lang="fr-FR" sz="2800" b="1" u="sng" dirty="0" smtClean="0">
                <a:solidFill>
                  <a:srgbClr val="C00000"/>
                </a:solidFill>
              </a:rPr>
              <a:t>golfeurs</a:t>
            </a:r>
            <a:endParaRPr lang="fr-FR" sz="2800" b="1" dirty="0" smtClean="0"/>
          </a:p>
          <a:p>
            <a:r>
              <a:rPr lang="fr-FR" sz="2800" dirty="0" smtClean="0">
                <a:latin typeface="Consolas" pitchFamily="49" charset="0"/>
                <a:cs typeface="Consolas" pitchFamily="49" charset="0"/>
              </a:rPr>
              <a:t>g</a:t>
            </a:r>
            <a:r>
              <a:rPr lang="fr-FR" sz="2800" b="1" dirty="0" smtClean="0"/>
              <a:t> </a:t>
            </a:r>
            <a:r>
              <a:rPr lang="fr-FR" sz="2800" b="1" i="1" dirty="0" smtClean="0">
                <a:solidFill>
                  <a:srgbClr val="FF0000"/>
                </a:solidFill>
              </a:rPr>
              <a:t>groupes</a:t>
            </a:r>
            <a:r>
              <a:rPr lang="fr-FR" sz="2800" b="1" dirty="0" smtClean="0"/>
              <a:t>,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fr-FR" sz="2800" b="1" dirty="0" smtClean="0"/>
              <a:t> </a:t>
            </a:r>
            <a:r>
              <a:rPr lang="fr-FR" sz="2800" b="1" i="1" dirty="0" smtClean="0">
                <a:solidFill>
                  <a:srgbClr val="FF0000"/>
                </a:solidFill>
              </a:rPr>
              <a:t>joueurs</a:t>
            </a:r>
            <a:r>
              <a:rPr lang="fr-FR" sz="2800" b="1" dirty="0" smtClean="0"/>
              <a:t> </a:t>
            </a:r>
          </a:p>
          <a:p>
            <a:r>
              <a:rPr lang="fr-FR" sz="2800" b="1" dirty="0" smtClean="0"/>
              <a:t>chaque semaine pendant </a:t>
            </a:r>
            <a:r>
              <a:rPr lang="fr-FR" sz="2800" dirty="0" smtClean="0">
                <a:latin typeface="Consolas" pitchFamily="49" charset="0"/>
                <a:cs typeface="Consolas" pitchFamily="49" charset="0"/>
              </a:rPr>
              <a:t>w</a:t>
            </a:r>
            <a:r>
              <a:rPr lang="fr-FR" sz="2800" b="1" dirty="0" smtClean="0"/>
              <a:t> </a:t>
            </a:r>
            <a:r>
              <a:rPr lang="fr-FR" sz="2800" b="1" i="1" dirty="0" smtClean="0">
                <a:solidFill>
                  <a:srgbClr val="FF0000"/>
                </a:solidFill>
              </a:rPr>
              <a:t>semaines </a:t>
            </a:r>
            <a:r>
              <a:rPr lang="fr-FR" sz="2800" b="1" dirty="0" smtClean="0"/>
              <a:t>: </a:t>
            </a:r>
          </a:p>
          <a:p>
            <a:pPr marL="341313" indent="-341313">
              <a:buFont typeface="+mj-lt"/>
              <a:buAutoNum type="arabicPeriod"/>
            </a:pPr>
            <a:r>
              <a:rPr lang="fr-FR" sz="2800" b="1" dirty="0" smtClean="0"/>
              <a:t>Deux joueurs jouent dans le même groupe au plus UNE fois.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coyo-pensa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577339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772" y="331113"/>
            <a:ext cx="1673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problem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605135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TRANSPORTATION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810161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CSP</a:t>
            </a:r>
            <a:endParaRPr lang="en-US" sz="8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0" name="Picture 9" descr="Ford Motor Co 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2269541"/>
            <a:ext cx="3886200" cy="29120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95540" y="1523294"/>
            <a:ext cx="1150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tool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1686" y="176278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FACTORY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87252" y="1066800"/>
            <a:ext cx="3769496" cy="1440766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14" name="Picture 1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9718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685800" y="27577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I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2920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Génération de configuration </a:t>
            </a:r>
            <a:r>
              <a:rPr lang="fr-FR" sz="3200" b="1" dirty="0" smtClean="0">
                <a:latin typeface="Cooper Std Black" pitchFamily="18" charset="0"/>
              </a:rPr>
              <a:t>I</a:t>
            </a:r>
            <a:r>
              <a:rPr lang="fr-FR" sz="3200" b="1" dirty="0" smtClean="0"/>
              <a:t>nitiale</a:t>
            </a: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6576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85800" y="34435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36062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Calcul du </a:t>
            </a:r>
            <a:r>
              <a:rPr lang="fr-FR" sz="3200" b="1" dirty="0" smtClean="0">
                <a:latin typeface="Cooper Std Black" pitchFamily="18" charset="0"/>
              </a:rPr>
              <a:t>V</a:t>
            </a:r>
            <a:r>
              <a:rPr lang="fr-FR" sz="3200" b="1" dirty="0" smtClean="0"/>
              <a:t>oisinage</a:t>
            </a:r>
          </a:p>
        </p:txBody>
      </p:sp>
      <p:pic>
        <p:nvPicPr>
          <p:cNvPr id="24" name="Picture 23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3434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6" name="TextBox 25"/>
          <p:cNvSpPr txBox="1"/>
          <p:nvPr/>
        </p:nvSpPr>
        <p:spPr>
          <a:xfrm>
            <a:off x="685800" y="41293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5000" y="42920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>
                <a:latin typeface="Cooper Std Black" pitchFamily="18" charset="0"/>
              </a:rPr>
              <a:t>S</a:t>
            </a:r>
            <a:r>
              <a:rPr lang="fr-FR" sz="3200" b="1" dirty="0" smtClean="0"/>
              <a:t>élection de la nouvelle configuration</a:t>
            </a:r>
          </a:p>
        </p:txBody>
      </p:sp>
      <p:pic>
        <p:nvPicPr>
          <p:cNvPr id="28" name="Picture 27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029200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9" name="TextBox 28"/>
          <p:cNvSpPr txBox="1"/>
          <p:nvPr/>
        </p:nvSpPr>
        <p:spPr>
          <a:xfrm>
            <a:off x="685800" y="4815193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5000" y="4977825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/>
            <a:r>
              <a:rPr lang="fr-FR" sz="3200" b="1" dirty="0" smtClean="0"/>
              <a:t>Critère d’</a:t>
            </a:r>
            <a:r>
              <a:rPr lang="fr-FR" sz="3200" b="1" dirty="0" smtClean="0">
                <a:latin typeface="Cooper Std Black" pitchFamily="18" charset="0"/>
              </a:rPr>
              <a:t>A</a:t>
            </a:r>
            <a:r>
              <a:rPr lang="fr-FR" sz="3200" b="1" dirty="0" smtClean="0"/>
              <a:t>cceptation de la nouvelle configuration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06075" y="1066800"/>
            <a:ext cx="4931851" cy="2423226"/>
          </a:xfrm>
          <a:prstGeom prst="rect">
            <a:avLst/>
          </a:prstGeom>
          <a:noFill/>
          <a:ln w="63500">
            <a:noFill/>
          </a:ln>
        </p:spPr>
      </p:pic>
      <p:pic>
        <p:nvPicPr>
          <p:cNvPr id="20" name="Picture 19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6129668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1" name="Picture 20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599939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0" y="44196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First</a:t>
            </a:r>
          </a:p>
        </p:txBody>
      </p:sp>
      <p:sp>
        <p:nvSpPr>
          <p:cNvPr id="25" name="Oval 24"/>
          <p:cNvSpPr/>
          <p:nvPr/>
        </p:nvSpPr>
        <p:spPr>
          <a:xfrm>
            <a:off x="795051" y="5899532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" y="58674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itchFamily="18" charset="0"/>
              </a:rPr>
              <a:t>?</a:t>
            </a:r>
          </a:p>
        </p:txBody>
      </p:sp>
      <p:pic>
        <p:nvPicPr>
          <p:cNvPr id="32" name="Picture 31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236534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3" name="TextBox 32"/>
          <p:cNvSpPr txBox="1"/>
          <p:nvPr/>
        </p:nvSpPr>
        <p:spPr>
          <a:xfrm>
            <a:off x="457200" y="5022527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05000" y="513239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Configuration aléatoire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05000" y="5968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Exécution conditionnelle 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05000" y="44958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Première-meilleure configuration</a:t>
            </a:r>
          </a:p>
        </p:txBody>
      </p:sp>
      <p:pic>
        <p:nvPicPr>
          <p:cNvPr id="37" name="Picture 36" descr="PuzzO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947807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8" name="TextBox 37"/>
          <p:cNvSpPr txBox="1"/>
          <p:nvPr/>
        </p:nvSpPr>
        <p:spPr>
          <a:xfrm>
            <a:off x="609600" y="37338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AS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5000" y="3843668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du meilleur candidat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2590800"/>
            <a:ext cx="8382000" cy="3203744"/>
          </a:xfrm>
          <a:prstGeom prst="rect">
            <a:avLst/>
          </a:prstGeom>
          <a:noFill/>
          <a:ln w="63500">
            <a:noFill/>
          </a:ln>
        </p:spPr>
      </p:pic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1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 du voisinage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67000" y="4572000"/>
            <a:ext cx="1828800" cy="17526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176407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09600" y="39624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41250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entre les joueurs (</a:t>
            </a:r>
            <a:r>
              <a:rPr lang="fr-FR" sz="2800" b="1" dirty="0" smtClean="0">
                <a:latin typeface="Cooper Std Black" pitchFamily="18" charset="0"/>
              </a:rPr>
              <a:t>STD</a:t>
            </a:r>
            <a:r>
              <a:rPr lang="fr-FR" sz="3200" b="1" dirty="0" smtClean="0"/>
              <a:t>)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81394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TextBox 12"/>
          <p:cNvSpPr txBox="1"/>
          <p:nvPr/>
        </p:nvSpPr>
        <p:spPr>
          <a:xfrm>
            <a:off x="609600" y="4599939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4709807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du joueur avec le plus grand coût projeté (</a:t>
            </a:r>
            <a:r>
              <a:rPr lang="fr-FR" sz="2800" b="1" dirty="0" smtClean="0">
                <a:latin typeface="Cooper Std Black" pitchFamily="18" charset="0"/>
              </a:rPr>
              <a:t>AS</a:t>
            </a:r>
            <a:r>
              <a:rPr lang="fr-FR" sz="3200" b="1" dirty="0" smtClean="0"/>
              <a:t>) </a:t>
            </a:r>
          </a:p>
        </p:txBody>
      </p:sp>
      <p:pic>
        <p:nvPicPr>
          <p:cNvPr id="33" name="Picture 2" descr="C:\Users\alejandro\Desktop\JFPC\1-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687252" y="2411767"/>
            <a:ext cx="3769496" cy="1440766"/>
          </a:xfrm>
          <a:prstGeom prst="rect">
            <a:avLst/>
          </a:prstGeom>
          <a:noFill/>
          <a:ln w="63500">
            <a:solidFill>
              <a:schemeClr val="accent2">
                <a:lumMod val="50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1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 du voisinage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623953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63047" y="2106967"/>
            <a:ext cx="4017906" cy="1974165"/>
          </a:xfrm>
          <a:prstGeom prst="rect">
            <a:avLst/>
          </a:prstGeom>
          <a:noFill/>
          <a:ln w="635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176407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609600" y="39624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412503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entre les joueurs (</a:t>
            </a:r>
            <a:r>
              <a:rPr lang="fr-FR" sz="2800" b="1" dirty="0" smtClean="0">
                <a:latin typeface="Cooper Std Black" pitchFamily="18" charset="0"/>
              </a:rPr>
              <a:t>STD</a:t>
            </a:r>
            <a:r>
              <a:rPr lang="fr-FR" sz="3200" b="1" dirty="0" smtClean="0"/>
              <a:t>)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813946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TextBox 12"/>
          <p:cNvSpPr txBox="1"/>
          <p:nvPr/>
        </p:nvSpPr>
        <p:spPr>
          <a:xfrm>
            <a:off x="609600" y="4599939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V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5000" y="4709807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Permutation du joueur avec le plus grand coût projeté (</a:t>
            </a:r>
            <a:r>
              <a:rPr lang="fr-FR" sz="2800" b="1" dirty="0" smtClean="0">
                <a:latin typeface="Cooper Std Black" pitchFamily="18" charset="0"/>
              </a:rPr>
              <a:t>AS</a:t>
            </a:r>
            <a:r>
              <a:rPr lang="fr-FR" sz="3200" b="1" dirty="0" smtClean="0"/>
              <a:t>) </a:t>
            </a:r>
          </a:p>
        </p:txBody>
      </p:sp>
      <p:sp>
        <p:nvSpPr>
          <p:cNvPr id="15" name="Oval 14"/>
          <p:cNvSpPr/>
          <p:nvPr/>
        </p:nvSpPr>
        <p:spPr>
          <a:xfrm>
            <a:off x="805149" y="5964866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9698" y="597588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</a:t>
            </a:r>
          </a:p>
        </p:txBody>
      </p:sp>
      <p:sp>
        <p:nvSpPr>
          <p:cNvPr id="25" name="Oval 24"/>
          <p:cNvSpPr/>
          <p:nvPr/>
        </p:nvSpPr>
        <p:spPr>
          <a:xfrm>
            <a:off x="2090451" y="5964866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05000" y="5932734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</a:p>
        </p:txBody>
      </p:sp>
      <p:sp>
        <p:nvSpPr>
          <p:cNvPr id="22" name="Oval 21"/>
          <p:cNvSpPr/>
          <p:nvPr/>
        </p:nvSpPr>
        <p:spPr>
          <a:xfrm>
            <a:off x="4516449" y="5963330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43400" y="5867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9400" y="60446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Union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4764" y="6041066"/>
            <a:ext cx="223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Probabilité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1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 du voisinage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524000" y="2286000"/>
          <a:ext cx="6096000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  <a:gridCol w="1676400"/>
                <a:gridCol w="1828800"/>
              </a:tblGrid>
              <a:tr h="186690">
                <a:tc>
                  <a:txBody>
                    <a:bodyPr/>
                    <a:lstStyle/>
                    <a:p>
                      <a:pPr algn="ctr"/>
                      <a:r>
                        <a:rPr lang="fr-FR" sz="2800" noProof="0" dirty="0" smtClean="0"/>
                        <a:t>Stratégie</a:t>
                      </a:r>
                      <a:endParaRPr lang="fr-FR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Temps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Iterations </a:t>
                      </a:r>
                      <a:endParaRPr lang="en-US" sz="2800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  <a:latin typeface="Cooper Std Black" pitchFamily="18" charset="0"/>
                        </a:rPr>
                        <a:t>AS</a:t>
                      </a:r>
                      <a:endParaRPr lang="en-US" dirty="0">
                        <a:solidFill>
                          <a:srgbClr val="0000FF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1.06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352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oper Std Black" pitchFamily="18" charset="0"/>
                        </a:rPr>
                        <a:t>AS</a:t>
                      </a:r>
                      <a:r>
                        <a:rPr lang="en-US" dirty="0" smtClean="0"/>
                        <a:t>      </a:t>
                      </a:r>
                      <a:r>
                        <a:rPr lang="en-US" dirty="0" smtClean="0">
                          <a:latin typeface="Symbol" pitchFamily="18" charset="2"/>
                        </a:rPr>
                        <a:t>r</a:t>
                      </a:r>
                      <a:r>
                        <a:rPr lang="en-US" dirty="0" smtClean="0"/>
                        <a:t>      </a:t>
                      </a:r>
                      <a:r>
                        <a:rPr lang="en-US" dirty="0" smtClean="0">
                          <a:latin typeface="Cooper Std Black" pitchFamily="18" charset="0"/>
                        </a:rPr>
                        <a:t>STD</a:t>
                      </a:r>
                      <a:endParaRPr lang="en-US" dirty="0">
                        <a:latin typeface="Cooper Std Black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41.53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147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oper Std Black" pitchFamily="18" charset="0"/>
                        </a:rPr>
                        <a:t>AS</a:t>
                      </a:r>
                      <a:r>
                        <a:rPr lang="en-US" dirty="0" smtClean="0"/>
                        <a:t>  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dirty="0" smtClean="0"/>
                        <a:t>   </a:t>
                      </a:r>
                      <a:r>
                        <a:rPr lang="en-US" dirty="0" smtClean="0">
                          <a:latin typeface="+mj-lt"/>
                        </a:rPr>
                        <a:t>U</a:t>
                      </a:r>
                      <a:r>
                        <a:rPr lang="en-US" dirty="0" smtClean="0"/>
                        <a:t>      </a:t>
                      </a:r>
                      <a:r>
                        <a:rPr lang="en-US" dirty="0" smtClean="0">
                          <a:latin typeface="Cooper Std Black" pitchFamily="18" charset="0"/>
                        </a:rP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59.65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198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oper Std Black" pitchFamily="18" charset="0"/>
                        </a:rP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87.90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146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Oval 26"/>
          <p:cNvSpPr/>
          <p:nvPr/>
        </p:nvSpPr>
        <p:spPr>
          <a:xfrm>
            <a:off x="2175597" y="3211033"/>
            <a:ext cx="3048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5499" y="3555236"/>
            <a:ext cx="3048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57300" y="43434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Social </a:t>
            </a:r>
            <a:r>
              <a:rPr lang="fr-FR" sz="2400" b="1" dirty="0" err="1" smtClean="0"/>
              <a:t>Golfers</a:t>
            </a:r>
            <a:r>
              <a:rPr lang="fr-FR" sz="2400" b="1" dirty="0" smtClean="0"/>
              <a:t> 10-10-3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4838700"/>
            <a:ext cx="8382000" cy="18669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1000" y="4838700"/>
            <a:ext cx="8382000" cy="4953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50672" y="4766932"/>
            <a:ext cx="544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Remarques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" y="5410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2400" b="1" dirty="0" smtClean="0"/>
              <a:t>Stratégie : </a:t>
            </a:r>
            <a:r>
              <a:rPr lang="fr-FR" sz="2400" b="1" dirty="0" smtClean="0">
                <a:solidFill>
                  <a:srgbClr val="F14618"/>
                </a:solidFill>
              </a:rPr>
              <a:t>pas</a:t>
            </a:r>
            <a:r>
              <a:rPr lang="fr-FR" sz="2400" b="1" dirty="0" smtClean="0"/>
              <a:t> plus de </a:t>
            </a:r>
            <a:r>
              <a:rPr lang="fr-FR" sz="2400" b="1" dirty="0" smtClean="0">
                <a:solidFill>
                  <a:srgbClr val="F14618"/>
                </a:solidFill>
              </a:rPr>
              <a:t>3 semaines </a:t>
            </a: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solidFill>
                  <a:srgbClr val="0000FF"/>
                </a:solidFill>
                <a:latin typeface="Cooper Std Black" pitchFamily="18" charset="0"/>
              </a:rPr>
              <a:t>AS</a:t>
            </a:r>
            <a:r>
              <a:rPr lang="fr-FR" sz="2400" b="1" dirty="0" smtClean="0"/>
              <a:t> : </a:t>
            </a:r>
            <a:r>
              <a:rPr lang="fr-FR" sz="2400" b="1" i="1" dirty="0" smtClean="0"/>
              <a:t>Adaptive </a:t>
            </a:r>
            <a:r>
              <a:rPr lang="fr-FR" sz="2400" b="1" i="1" dirty="0" err="1" smtClean="0"/>
              <a:t>Search</a:t>
            </a:r>
            <a:r>
              <a:rPr lang="fr-FR" sz="2400" b="1" dirty="0" smtClean="0"/>
              <a:t> </a:t>
            </a:r>
            <a:r>
              <a:rPr lang="fr-FR" sz="2400" b="1" dirty="0" smtClean="0">
                <a:sym typeface="Wingdings" pitchFamily="2" charset="2"/>
              </a:rPr>
              <a:t> </a:t>
            </a:r>
            <a:r>
              <a:rPr lang="fr-FR" sz="2400" b="1" dirty="0" smtClean="0"/>
              <a:t>très </a:t>
            </a:r>
            <a:r>
              <a:rPr lang="fr-FR" sz="2400" b="1" dirty="0" smtClean="0">
                <a:solidFill>
                  <a:srgbClr val="F14618"/>
                </a:solidFill>
              </a:rPr>
              <a:t>bons résultats </a:t>
            </a: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solidFill>
                  <a:srgbClr val="0000FF"/>
                </a:solidFill>
                <a:latin typeface="Cooper Std Black" pitchFamily="18" charset="0"/>
              </a:rPr>
              <a:t>AS</a:t>
            </a:r>
            <a:r>
              <a:rPr lang="fr-FR" sz="2400" b="1" dirty="0" smtClean="0"/>
              <a:t> : plus rapide et plus d’itérations  ??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1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 du voisinage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2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</a:t>
            </a:r>
          </a:p>
        </p:txBody>
      </p:sp>
      <p:pic>
        <p:nvPicPr>
          <p:cNvPr id="13" name="Picture 2" descr="C:\Users\alejandro\Desktop\JFPC\1-1_bw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2590800"/>
            <a:ext cx="8382000" cy="3203744"/>
          </a:xfrm>
          <a:prstGeom prst="rect">
            <a:avLst/>
          </a:prstGeom>
          <a:noFill/>
          <a:ln w="63500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4800600" y="4572000"/>
            <a:ext cx="1828800" cy="17526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6129668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C:\Users\alejandro\Desktop\JFPC\1-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63047" y="2369234"/>
            <a:ext cx="4017906" cy="1974166"/>
          </a:xfrm>
          <a:prstGeom prst="rect">
            <a:avLst/>
          </a:prstGeom>
          <a:noFill/>
          <a:ln w="63500">
            <a:solidFill>
              <a:schemeClr val="accent2">
                <a:lumMod val="50000"/>
              </a:schemeClr>
            </a:solidFill>
          </a:ln>
        </p:spPr>
      </p:pic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599939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TextBox 12"/>
          <p:cNvSpPr txBox="1"/>
          <p:nvPr/>
        </p:nvSpPr>
        <p:spPr>
          <a:xfrm>
            <a:off x="609600" y="4385932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44958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Meilleure configuration (</a:t>
            </a:r>
            <a:r>
              <a:rPr lang="fr-FR" sz="2800" b="1" dirty="0" smtClean="0">
                <a:latin typeface="Cooper Std Black" pitchFamily="18" charset="0"/>
              </a:rPr>
              <a:t>Best</a:t>
            </a:r>
            <a:r>
              <a:rPr lang="fr-FR" sz="3200" b="1" dirty="0" smtClean="0"/>
              <a:t>) </a:t>
            </a:r>
          </a:p>
        </p:txBody>
      </p:sp>
      <p:sp>
        <p:nvSpPr>
          <p:cNvPr id="25" name="Oval 24"/>
          <p:cNvSpPr/>
          <p:nvPr/>
        </p:nvSpPr>
        <p:spPr>
          <a:xfrm>
            <a:off x="795051" y="5899532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8674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38" name="Picture 3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5236534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9" name="TextBox 38"/>
          <p:cNvSpPr txBox="1"/>
          <p:nvPr/>
        </p:nvSpPr>
        <p:spPr>
          <a:xfrm>
            <a:off x="457200" y="5022527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000" y="513239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Configuration aléatoire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5000" y="5968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Exécution conditionnelle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2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6129668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000" y="44958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Première-meilleure configuration (</a:t>
            </a:r>
            <a:r>
              <a:rPr lang="fr-FR" sz="2800" b="1" dirty="0" smtClean="0">
                <a:latin typeface="Cooper Std Black" pitchFamily="18" charset="0"/>
              </a:rPr>
              <a:t>First</a:t>
            </a:r>
            <a:r>
              <a:rPr lang="fr-FR" sz="3200" b="1" dirty="0" smtClean="0"/>
              <a:t>)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2</a:t>
            </a:r>
          </a:p>
        </p:txBody>
      </p:sp>
      <p:pic>
        <p:nvPicPr>
          <p:cNvPr id="12" name="Picture 11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599939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TextBox 12"/>
          <p:cNvSpPr txBox="1"/>
          <p:nvPr/>
        </p:nvSpPr>
        <p:spPr>
          <a:xfrm>
            <a:off x="609600" y="4385932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Std Black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5051" y="5899532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8674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38" name="Picture 37" descr="PuzzO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5236534"/>
            <a:ext cx="1486976" cy="8382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9" name="TextBox 38"/>
          <p:cNvSpPr txBox="1"/>
          <p:nvPr/>
        </p:nvSpPr>
        <p:spPr>
          <a:xfrm>
            <a:off x="457200" y="5022527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itchFamily="18" charset="0"/>
              </a:rPr>
              <a:t>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000" y="513239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Configuration aléatoire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5000" y="59684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fr-FR" sz="3200" b="1" dirty="0" smtClean="0"/>
              <a:t>Exécution conditionnelle   </a:t>
            </a:r>
          </a:p>
        </p:txBody>
      </p:sp>
      <p:pic>
        <p:nvPicPr>
          <p:cNvPr id="24" name="Picture 2" descr="C:\Users\alejandro\Desktop\JFPC\1-1_bw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63047" y="2369234"/>
            <a:ext cx="4017906" cy="1974166"/>
          </a:xfrm>
          <a:prstGeom prst="rect">
            <a:avLst/>
          </a:prstGeom>
          <a:noFill/>
          <a:ln w="63500">
            <a:solidFill>
              <a:schemeClr val="accent2">
                <a:lumMod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2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</a:rPr>
              <a:t>  Social </a:t>
            </a:r>
            <a:r>
              <a:rPr lang="fr-FR" sz="4400" b="1" dirty="0" err="1" smtClean="0">
                <a:solidFill>
                  <a:schemeClr val="bg1"/>
                </a:solidFill>
              </a:rPr>
              <a:t>Golfers</a:t>
            </a:r>
            <a:endParaRPr lang="fr-FR" sz="44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" y="1524000"/>
            <a:ext cx="7924800" cy="1588"/>
          </a:xfrm>
          <a:prstGeom prst="line">
            <a:avLst/>
          </a:prstGeom>
          <a:ln w="22225">
            <a:solidFill>
              <a:srgbClr val="B52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57200" y="2133600"/>
          <a:ext cx="8077200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5000"/>
                <a:gridCol w="1628775"/>
                <a:gridCol w="1514475"/>
                <a:gridCol w="1514475"/>
                <a:gridCol w="1514475"/>
              </a:tblGrid>
              <a:tr h="186690">
                <a:tc rowSpan="2">
                  <a:txBody>
                    <a:bodyPr/>
                    <a:lstStyle/>
                    <a:p>
                      <a:pPr algn="ctr"/>
                      <a:r>
                        <a:rPr lang="fr-FR" sz="2800" noProof="0" dirty="0" smtClean="0"/>
                        <a:t>Instance</a:t>
                      </a:r>
                      <a:endParaRPr lang="fr-FR" sz="2800" noProof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Cooper Std Black" pitchFamily="18" charset="0"/>
                        </a:rPr>
                        <a:t>Best</a:t>
                      </a:r>
                      <a:endParaRPr lang="en-US" sz="2800" dirty="0">
                        <a:solidFill>
                          <a:schemeClr val="tx1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0000FF"/>
                          </a:solidFill>
                          <a:latin typeface="Cooper Std Black" pitchFamily="18" charset="0"/>
                        </a:rPr>
                        <a:t>First</a:t>
                      </a:r>
                      <a:endParaRPr lang="en-US" sz="2800" dirty="0">
                        <a:solidFill>
                          <a:srgbClr val="0000FF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</a:tr>
              <a:tr h="18669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0000FF"/>
                        </a:solidFill>
                        <a:latin typeface="Cooper Std Black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4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chemeClr val="tx1"/>
                          </a:solidFill>
                          <a:latin typeface="+mj-lt"/>
                        </a:rPr>
                        <a:t>Temps</a:t>
                      </a:r>
                      <a:endParaRPr lang="en-US" sz="2400" b="1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 smtClean="0">
                          <a:solidFill>
                            <a:schemeClr val="tx1"/>
                          </a:solidFill>
                        </a:rPr>
                        <a:t>Iterations</a:t>
                      </a:r>
                      <a:endParaRPr lang="en-US" sz="24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+mj-lt"/>
                        </a:rPr>
                        <a:t>5 – 3 – 7</a:t>
                      </a:r>
                      <a:endParaRPr 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4,421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1.32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1,322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8 – 4 –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954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1.82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445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8 – 4 –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12.37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1,342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6.43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873</a:t>
                      </a:r>
                      <a:endParaRPr lang="en-US" b="1" dirty="0"/>
                    </a:p>
                  </a:txBody>
                  <a:tcPr/>
                </a:tc>
              </a:tr>
              <a:tr h="186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+mj-lt"/>
                        </a:rPr>
                        <a:t>11 – 7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251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2.22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273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257300" y="494853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fr-FR" sz="2400" b="1" dirty="0" smtClean="0"/>
              <a:t>Social </a:t>
            </a:r>
            <a:r>
              <a:rPr lang="fr-FR" sz="2400" b="1" dirty="0" err="1" smtClean="0"/>
              <a:t>Golfers</a:t>
            </a:r>
            <a:r>
              <a:rPr lang="fr-FR" sz="2400" b="1" dirty="0" smtClean="0"/>
              <a:t> 10-10-3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4838700"/>
            <a:ext cx="8382000" cy="1866900"/>
          </a:xfrm>
          <a:prstGeom prst="rect">
            <a:avLst/>
          </a:prstGeom>
          <a:solidFill>
            <a:srgbClr val="FCD0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1000" y="4838700"/>
            <a:ext cx="8382000" cy="495300"/>
          </a:xfrm>
          <a:prstGeom prst="rect">
            <a:avLst/>
          </a:prstGeom>
          <a:solidFill>
            <a:srgbClr val="F14618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50672" y="4766932"/>
            <a:ext cx="544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Remarques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" y="5410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Cooper Std Black" pitchFamily="18" charset="0"/>
              </a:rPr>
              <a:t>Best</a:t>
            </a:r>
            <a:r>
              <a:rPr lang="fr-FR" sz="2400" b="1" dirty="0" smtClean="0"/>
              <a:t> : </a:t>
            </a:r>
            <a:r>
              <a:rPr lang="fr-FR" sz="2400" b="1" dirty="0" smtClean="0">
                <a:solidFill>
                  <a:srgbClr val="F14618"/>
                </a:solidFill>
              </a:rPr>
              <a:t>lente</a:t>
            </a:r>
            <a:r>
              <a:rPr lang="fr-FR" sz="2400" b="1" dirty="0" smtClean="0"/>
              <a:t> car tombe sur des </a:t>
            </a:r>
            <a:r>
              <a:rPr lang="fr-FR" sz="2400" b="1" dirty="0" smtClean="0">
                <a:solidFill>
                  <a:srgbClr val="F14618"/>
                </a:solidFill>
              </a:rPr>
              <a:t>minimums locaux</a:t>
            </a:r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solidFill>
                  <a:srgbClr val="0000FF"/>
                </a:solidFill>
                <a:latin typeface="Cooper Std Black" pitchFamily="18" charset="0"/>
              </a:rPr>
              <a:t>First</a:t>
            </a:r>
            <a:r>
              <a:rPr lang="fr-FR" sz="2400" b="1" dirty="0" smtClean="0"/>
              <a:t> : </a:t>
            </a:r>
            <a:r>
              <a:rPr lang="fr-FR" sz="2400" b="1" dirty="0" smtClean="0">
                <a:solidFill>
                  <a:srgbClr val="F14618"/>
                </a:solidFill>
              </a:rPr>
              <a:t>moins intensifiant</a:t>
            </a:r>
            <a:r>
              <a:rPr lang="fr-FR" sz="2400" b="1" dirty="0" smtClean="0"/>
              <a:t>, mais </a:t>
            </a:r>
            <a:r>
              <a:rPr lang="fr-FR" sz="2400" b="1" dirty="0" smtClean="0">
                <a:solidFill>
                  <a:srgbClr val="F14618"/>
                </a:solidFill>
              </a:rPr>
              <a:t>plus</a:t>
            </a:r>
            <a:r>
              <a:rPr lang="fr-FR" sz="2400" b="1" dirty="0" smtClean="0"/>
              <a:t> rapide et </a:t>
            </a:r>
            <a:r>
              <a:rPr lang="fr-FR" sz="2400" b="1" dirty="0" smtClean="0">
                <a:solidFill>
                  <a:srgbClr val="F14618"/>
                </a:solidFill>
              </a:rPr>
              <a:t>diversifiant</a:t>
            </a:r>
            <a:r>
              <a:rPr lang="fr-FR" sz="2400" b="1" dirty="0" smtClean="0"/>
              <a:t> </a:t>
            </a:r>
            <a:r>
              <a:rPr lang="fr-FR" sz="2400" b="1" i="1" dirty="0" smtClean="0"/>
              <a:t> </a:t>
            </a:r>
            <a:endParaRPr lang="fr-FR" sz="2400" b="1" dirty="0" smtClean="0"/>
          </a:p>
          <a:p>
            <a:pPr marL="457200" indent="-457200">
              <a:buBlip>
                <a:blip r:embed="rId3"/>
              </a:buBlip>
            </a:pPr>
            <a:r>
              <a:rPr lang="fr-FR" sz="2400" b="1" dirty="0" smtClean="0">
                <a:latin typeface="+mj-lt"/>
              </a:rPr>
              <a:t>Stratégie </a:t>
            </a:r>
            <a:r>
              <a:rPr lang="fr-FR" sz="2400" b="1" u="sng" dirty="0" smtClean="0">
                <a:solidFill>
                  <a:srgbClr val="F14618"/>
                </a:solidFill>
                <a:latin typeface="+mj-lt"/>
              </a:rPr>
              <a:t>exploratoire</a:t>
            </a:r>
            <a:r>
              <a:rPr lang="fr-FR" sz="2400" b="1" dirty="0" smtClean="0">
                <a:latin typeface="+mj-lt"/>
              </a:rPr>
              <a:t> : </a:t>
            </a:r>
            <a:r>
              <a:rPr lang="fr-FR" sz="2400" b="1" dirty="0" smtClean="0">
                <a:solidFill>
                  <a:srgbClr val="F14618"/>
                </a:solidFill>
                <a:latin typeface="+mj-lt"/>
              </a:rPr>
              <a:t>bonne</a:t>
            </a:r>
            <a:r>
              <a:rPr lang="fr-FR" sz="2400" b="1" dirty="0" smtClean="0">
                <a:latin typeface="+mj-lt"/>
              </a:rPr>
              <a:t> pour </a:t>
            </a:r>
            <a:r>
              <a:rPr lang="fr-FR" sz="2400" b="1" i="1" dirty="0" smtClean="0">
                <a:latin typeface="+mj-lt"/>
              </a:rPr>
              <a:t>Social </a:t>
            </a:r>
            <a:r>
              <a:rPr lang="fr-FR" sz="2400" b="1" i="1" dirty="0" err="1" smtClean="0">
                <a:latin typeface="+mj-lt"/>
              </a:rPr>
              <a:t>Golfers</a:t>
            </a:r>
            <a:r>
              <a:rPr lang="fr-FR" sz="2400" b="1" i="1" dirty="0" smtClean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9906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No. 2</a:t>
            </a:r>
            <a:b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du module de </a:t>
            </a:r>
            <a:r>
              <a:rPr lang="fr-FR" sz="32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4651</Words>
  <Application>Microsoft Office PowerPoint</Application>
  <PresentationFormat>On-screen Show (4:3)</PresentationFormat>
  <Paragraphs>1395</Paragraphs>
  <Slides>113</Slides>
  <Notes>109</Notes>
  <HiddenSlides>40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5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alejandro</dc:creator>
  <cp:lastModifiedBy>alejandro</cp:lastModifiedBy>
  <cp:revision>406</cp:revision>
  <dcterms:created xsi:type="dcterms:W3CDTF">2015-05-26T07:46:52Z</dcterms:created>
  <dcterms:modified xsi:type="dcterms:W3CDTF">2017-01-04T16:40:57Z</dcterms:modified>
</cp:coreProperties>
</file>